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5"/>
  </p:notesMasterIdLst>
  <p:sldIdLst>
    <p:sldId id="972" r:id="rId2"/>
    <p:sldId id="1073" r:id="rId3"/>
    <p:sldId id="1056" r:id="rId4"/>
    <p:sldId id="1023" r:id="rId5"/>
    <p:sldId id="1022" r:id="rId6"/>
    <p:sldId id="1024" r:id="rId7"/>
    <p:sldId id="1027" r:id="rId8"/>
    <p:sldId id="1030" r:id="rId9"/>
    <p:sldId id="1102" r:id="rId10"/>
    <p:sldId id="1106" r:id="rId11"/>
    <p:sldId id="1110" r:id="rId12"/>
    <p:sldId id="1112" r:id="rId13"/>
    <p:sldId id="1108" r:id="rId14"/>
    <p:sldId id="1107" r:id="rId15"/>
    <p:sldId id="1115" r:id="rId16"/>
    <p:sldId id="1109" r:id="rId17"/>
    <p:sldId id="1113" r:id="rId18"/>
    <p:sldId id="1114" r:id="rId19"/>
    <p:sldId id="1118" r:id="rId20"/>
    <p:sldId id="1119" r:id="rId21"/>
    <p:sldId id="1120" r:id="rId22"/>
    <p:sldId id="1133" r:id="rId23"/>
    <p:sldId id="1132" r:id="rId24"/>
    <p:sldId id="1121" r:id="rId25"/>
    <p:sldId id="1139" r:id="rId26"/>
    <p:sldId id="1136" r:id="rId27"/>
    <p:sldId id="1189" r:id="rId28"/>
    <p:sldId id="1190" r:id="rId29"/>
    <p:sldId id="1167" r:id="rId30"/>
    <p:sldId id="1169" r:id="rId31"/>
    <p:sldId id="1170" r:id="rId32"/>
    <p:sldId id="1171" r:id="rId33"/>
    <p:sldId id="1172" r:id="rId34"/>
    <p:sldId id="1173" r:id="rId35"/>
    <p:sldId id="1174" r:id="rId36"/>
    <p:sldId id="1175" r:id="rId37"/>
    <p:sldId id="1179" r:id="rId38"/>
    <p:sldId id="1180" r:id="rId39"/>
    <p:sldId id="1188" r:id="rId40"/>
    <p:sldId id="1140" r:id="rId41"/>
    <p:sldId id="1191" r:id="rId42"/>
    <p:sldId id="1192" r:id="rId43"/>
    <p:sldId id="1193" r:id="rId44"/>
    <p:sldId id="1122" r:id="rId45"/>
    <p:sldId id="1135" r:id="rId46"/>
    <p:sldId id="1157" r:id="rId47"/>
    <p:sldId id="1194" r:id="rId48"/>
    <p:sldId id="1156" r:id="rId49"/>
    <p:sldId id="1158" r:id="rId50"/>
    <p:sldId id="1161" r:id="rId51"/>
    <p:sldId id="1162" r:id="rId52"/>
    <p:sldId id="1159" r:id="rId53"/>
    <p:sldId id="1160" r:id="rId54"/>
    <p:sldId id="1163" r:id="rId55"/>
    <p:sldId id="1123" r:id="rId56"/>
    <p:sldId id="1137" r:id="rId57"/>
    <p:sldId id="1138" r:id="rId58"/>
    <p:sldId id="1124" r:id="rId59"/>
    <p:sldId id="1131" r:id="rId60"/>
    <p:sldId id="1141" r:id="rId61"/>
    <p:sldId id="1142" r:id="rId62"/>
    <p:sldId id="1126" r:id="rId63"/>
    <p:sldId id="1143" r:id="rId64"/>
    <p:sldId id="1127" r:id="rId65"/>
    <p:sldId id="1145" r:id="rId66"/>
    <p:sldId id="1146" r:id="rId67"/>
    <p:sldId id="1147" r:id="rId68"/>
    <p:sldId id="1128" r:id="rId69"/>
    <p:sldId id="1148" r:id="rId70"/>
    <p:sldId id="1149" r:id="rId71"/>
    <p:sldId id="1200" r:id="rId72"/>
    <p:sldId id="1129" r:id="rId73"/>
    <p:sldId id="1150" r:id="rId74"/>
    <p:sldId id="1151" r:id="rId75"/>
    <p:sldId id="1152" r:id="rId76"/>
    <p:sldId id="1153" r:id="rId77"/>
    <p:sldId id="1154" r:id="rId78"/>
    <p:sldId id="1155" r:id="rId79"/>
    <p:sldId id="1195" r:id="rId80"/>
    <p:sldId id="1196" r:id="rId81"/>
    <p:sldId id="1197" r:id="rId82"/>
    <p:sldId id="1198" r:id="rId83"/>
    <p:sldId id="1201" r:id="rId84"/>
    <p:sldId id="1203" r:id="rId85"/>
    <p:sldId id="1206" r:id="rId86"/>
    <p:sldId id="1205" r:id="rId87"/>
    <p:sldId id="1207" r:id="rId88"/>
    <p:sldId id="1208" r:id="rId89"/>
    <p:sldId id="1209" r:id="rId90"/>
    <p:sldId id="1202" r:id="rId91"/>
    <p:sldId id="1210" r:id="rId92"/>
    <p:sldId id="1211" r:id="rId93"/>
    <p:sldId id="1212" r:id="rId94"/>
    <p:sldId id="1213" r:id="rId95"/>
    <p:sldId id="1130" r:id="rId96"/>
    <p:sldId id="1199" r:id="rId97"/>
    <p:sldId id="1164" r:id="rId98"/>
    <p:sldId id="1166" r:id="rId99"/>
    <p:sldId id="1165" r:id="rId100"/>
    <p:sldId id="969" r:id="rId101"/>
    <p:sldId id="1074" r:id="rId102"/>
    <p:sldId id="976" r:id="rId103"/>
    <p:sldId id="975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0" autoAdjust="0"/>
    <p:restoredTop sz="86380" autoAdjust="0"/>
  </p:normalViewPr>
  <p:slideViewPr>
    <p:cSldViewPr snapToGrid="0">
      <p:cViewPr varScale="1">
        <p:scale>
          <a:sx n="81" d="100"/>
          <a:sy n="81" d="100"/>
        </p:scale>
        <p:origin x="438" y="84"/>
      </p:cViewPr>
      <p:guideLst/>
    </p:cSldViewPr>
  </p:slideViewPr>
  <p:outlineViewPr>
    <p:cViewPr>
      <p:scale>
        <a:sx n="33" d="100"/>
        <a:sy n="33" d="100"/>
      </p:scale>
      <p:origin x="0" y="-173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데이터  분석</a:t>
          </a:r>
          <a:endParaRPr lang="en-US" altLang="ko-KR" sz="1400" b="1" dirty="0" smtClean="0"/>
        </a:p>
        <a:p>
          <a:pPr latinLnBrk="1"/>
          <a:r>
            <a:rPr lang="en-US" altLang="ko-KR" sz="1400" b="1" dirty="0" smtClean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 smtClean="0"/>
            <a:t>인사이트</a:t>
          </a:r>
          <a:r>
            <a:rPr lang="en-US" altLang="ko-KR" sz="1400" b="1" dirty="0" smtClean="0"/>
            <a:t/>
          </a:r>
          <a:br>
            <a:rPr lang="en-US" altLang="ko-KR" sz="1400" b="1" dirty="0" smtClean="0"/>
          </a:br>
          <a:r>
            <a:rPr lang="ko-KR" altLang="en-US" sz="1400" b="1" dirty="0" smtClean="0"/>
            <a:t>얻기</a:t>
          </a:r>
          <a:endParaRPr lang="ko-KR" altLang="en-US" sz="1400" b="1" dirty="0"/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모델 개발</a:t>
          </a:r>
          <a:endParaRPr lang="ko-KR" altLang="en-US" sz="1400" b="1" dirty="0"/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모델 평가 및 </a:t>
          </a:r>
          <a:r>
            <a:rPr lang="en-US" altLang="ko-KR" sz="1400" b="1" dirty="0" smtClean="0"/>
            <a:t/>
          </a:r>
          <a:br>
            <a:rPr lang="en-US" altLang="ko-KR" sz="1400" b="1" dirty="0" smtClean="0"/>
          </a:br>
          <a:r>
            <a:rPr lang="ko-KR" altLang="en-US" sz="1400" b="1" dirty="0" err="1" smtClean="0"/>
            <a:t>피쳐</a:t>
          </a:r>
          <a:r>
            <a:rPr lang="ko-KR" altLang="en-US" sz="1400" b="1" dirty="0" smtClean="0"/>
            <a:t> 성능 확인</a:t>
          </a:r>
          <a:endParaRPr lang="ko-KR" altLang="en-US" sz="1400" b="1" dirty="0"/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 smtClean="0"/>
            <a:t>Dicussion</a:t>
          </a:r>
          <a:r>
            <a:rPr lang="en-US" altLang="ko-KR" sz="1400" b="1" dirty="0" smtClean="0"/>
            <a:t> </a:t>
          </a:r>
          <a:r>
            <a:rPr lang="ko-KR" altLang="en-US" sz="1400" b="1" dirty="0" smtClean="0"/>
            <a:t>및 </a:t>
          </a:r>
          <a:r>
            <a:rPr lang="en-US" altLang="ko-KR" sz="1400" b="1" dirty="0" smtClean="0"/>
            <a:t>kernel </a:t>
          </a:r>
          <a:r>
            <a:rPr lang="ko-KR" altLang="en-US" sz="1400" b="1" dirty="0" smtClean="0"/>
            <a:t>참고</a:t>
          </a:r>
          <a:endParaRPr lang="ko-KR" altLang="en-US" sz="1400" b="1" dirty="0"/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2000" b="1" smtClean="0"/>
            <a:t>데이터  분석</a:t>
          </a:r>
          <a:endParaRPr lang="en-US" altLang="ko-KR" sz="2000" b="1" smtClean="0"/>
        </a:p>
        <a:p>
          <a:pPr latinLnBrk="1"/>
          <a:r>
            <a:rPr lang="en-US" altLang="ko-KR" sz="2000" b="1" smtClean="0"/>
            <a:t>EDA</a:t>
          </a:r>
          <a:endParaRPr lang="ko-KR" altLang="en-US" sz="20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2000" b="1" dirty="0" err="1" smtClean="0"/>
            <a:t>인사이트</a:t>
          </a:r>
          <a:r>
            <a:rPr lang="ko-KR" altLang="en-US" sz="2000" b="1" dirty="0" smtClean="0"/>
            <a:t> </a:t>
          </a:r>
          <a:endParaRPr lang="en-US" altLang="ko-KR" sz="2000" b="1" dirty="0" smtClean="0"/>
        </a:p>
        <a:p>
          <a:pPr latinLnBrk="1"/>
          <a:r>
            <a:rPr lang="ko-KR" altLang="en-US" sz="2000" b="1" dirty="0" smtClean="0"/>
            <a:t>얻기</a:t>
          </a:r>
          <a:endParaRPr lang="ko-KR" altLang="en-US" sz="2000" b="1" dirty="0"/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ko-KR" altLang="en-US" sz="2000" b="1" dirty="0" err="1" smtClean="0"/>
            <a:t>피쳐</a:t>
          </a:r>
          <a:r>
            <a:rPr lang="ko-KR" altLang="en-US" sz="2000" b="1" dirty="0" smtClean="0"/>
            <a:t> 생성</a:t>
          </a:r>
          <a:endParaRPr lang="en-US" altLang="ko-KR" sz="2000" b="1" dirty="0" smtClean="0"/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2000" b="1" smtClean="0"/>
            <a:t>모델 개발</a:t>
          </a:r>
          <a:endParaRPr lang="ko-KR" altLang="en-US" sz="2000" b="1" dirty="0"/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모델 평가 및 </a:t>
          </a:r>
          <a:r>
            <a:rPr lang="en-US" altLang="ko-KR" sz="2000" b="1" dirty="0" smtClean="0"/>
            <a:t/>
          </a:r>
          <a:br>
            <a:rPr lang="en-US" altLang="ko-KR" sz="2000" b="1" dirty="0" smtClean="0"/>
          </a:br>
          <a:r>
            <a:rPr lang="ko-KR" altLang="en-US" sz="2000" b="1" dirty="0" err="1" smtClean="0"/>
            <a:t>피쳐</a:t>
          </a:r>
          <a:r>
            <a:rPr lang="ko-KR" altLang="en-US" sz="2000" b="1" dirty="0" smtClean="0"/>
            <a:t> 성능 확인</a:t>
          </a:r>
          <a:endParaRPr lang="ko-KR" altLang="en-US" sz="2000" b="1" dirty="0"/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2000" b="1" dirty="0" err="1" smtClean="0"/>
            <a:t>Dicussion</a:t>
          </a:r>
          <a:r>
            <a:rPr lang="en-US" altLang="ko-KR" sz="2000" b="1" dirty="0" smtClean="0"/>
            <a:t> </a:t>
          </a:r>
          <a:r>
            <a:rPr lang="ko-KR" altLang="en-US" sz="2000" b="1" dirty="0" smtClean="0"/>
            <a:t>및 </a:t>
          </a:r>
          <a:r>
            <a:rPr lang="en-US" altLang="ko-KR" sz="2000" b="1" dirty="0" smtClean="0"/>
            <a:t>kernel </a:t>
          </a:r>
          <a:r>
            <a:rPr lang="ko-KR" altLang="en-US" sz="2000" b="1" dirty="0" smtClean="0"/>
            <a:t>참고</a:t>
          </a:r>
          <a:endParaRPr lang="ko-KR" altLang="en-US" sz="2000" b="1" dirty="0"/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24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데이터  분석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인사이트</a:t>
          </a:r>
          <a:r>
            <a:rPr lang="en-US" altLang="ko-KR" sz="1400" b="1" kern="1200" dirty="0" smtClean="0"/>
            <a:t/>
          </a:r>
          <a:br>
            <a:rPr lang="en-US" altLang="ko-KR" sz="1400" b="1" kern="1200" dirty="0" smtClean="0"/>
          </a:br>
          <a:r>
            <a:rPr lang="ko-KR" altLang="en-US" sz="1400" b="1" kern="1200" dirty="0" smtClean="0"/>
            <a:t>얻기</a:t>
          </a:r>
          <a:endParaRPr lang="ko-KR" altLang="en-US" sz="1400" b="1" kern="1200" dirty="0"/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모델 개발</a:t>
          </a:r>
          <a:endParaRPr lang="ko-KR" altLang="en-US" sz="1400" b="1" kern="1200" dirty="0"/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모델 평가 및 </a:t>
          </a:r>
          <a:r>
            <a:rPr lang="en-US" altLang="ko-KR" sz="1400" b="1" kern="1200" dirty="0" smtClean="0"/>
            <a:t/>
          </a:r>
          <a:br>
            <a:rPr lang="en-US" altLang="ko-KR" sz="1400" b="1" kern="1200" dirty="0" smtClean="0"/>
          </a:br>
          <a:r>
            <a:rPr lang="ko-KR" altLang="en-US" sz="1400" b="1" kern="1200" dirty="0" err="1" smtClean="0"/>
            <a:t>피쳐</a:t>
          </a:r>
          <a:r>
            <a:rPr lang="ko-KR" altLang="en-US" sz="1400" b="1" kern="1200" dirty="0" smtClean="0"/>
            <a:t> 성능 확인</a:t>
          </a:r>
          <a:endParaRPr lang="ko-KR" altLang="en-US" sz="1400" b="1" kern="1200" dirty="0"/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err="1" smtClean="0"/>
            <a:t>Dicussion</a:t>
          </a:r>
          <a:r>
            <a:rPr lang="en-US" altLang="ko-KR" sz="1400" b="1" kern="1200" dirty="0" smtClean="0"/>
            <a:t> </a:t>
          </a:r>
          <a:r>
            <a:rPr lang="ko-KR" altLang="en-US" sz="1400" b="1" kern="1200" dirty="0" smtClean="0"/>
            <a:t>및 </a:t>
          </a:r>
          <a:r>
            <a:rPr lang="en-US" altLang="ko-KR" sz="1400" b="1" kern="1200" dirty="0" smtClean="0"/>
            <a:t>kernel </a:t>
          </a:r>
          <a:r>
            <a:rPr lang="ko-KR" altLang="en-US" sz="1400" b="1" kern="1200" dirty="0" smtClean="0"/>
            <a:t>참고</a:t>
          </a:r>
          <a:endParaRPr lang="ko-KR" altLang="en-US" sz="1400" b="1" kern="1200" dirty="0"/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5086100" y="2187"/>
          <a:ext cx="1658940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smtClean="0"/>
            <a:t>데이터  분석</a:t>
          </a:r>
          <a:endParaRPr lang="en-US" altLang="ko-KR" sz="2000" b="1" kern="1200" smtClean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smtClean="0"/>
            <a:t>EDA</a:t>
          </a:r>
          <a:endParaRPr lang="ko-KR" altLang="en-US" sz="2000" b="1" kern="1200" dirty="0"/>
        </a:p>
      </dsp:txBody>
      <dsp:txXfrm>
        <a:off x="5138739" y="54826"/>
        <a:ext cx="1553662" cy="973033"/>
      </dsp:txXfrm>
    </dsp:sp>
    <dsp:sp modelId="{658A2DE5-8AFF-4EED-9A1A-704EF17F2E1B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3580518" y="221799"/>
              </a:moveTo>
              <a:arcTo wR="2542034" hR="2542034" stAng="17646732" swAng="9248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7287566" y="1273204"/>
          <a:ext cx="1658940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인사이트</a:t>
          </a:r>
          <a:r>
            <a:rPr lang="ko-KR" altLang="en-US" sz="2000" b="1" kern="1200" dirty="0" smtClean="0"/>
            <a:t> </a:t>
          </a:r>
          <a:endParaRPr lang="en-US" altLang="ko-KR" sz="2000" b="1" kern="1200" dirty="0" smtClean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얻기</a:t>
          </a:r>
          <a:endParaRPr lang="ko-KR" altLang="en-US" sz="2000" b="1" kern="1200" dirty="0"/>
        </a:p>
      </dsp:txBody>
      <dsp:txXfrm>
        <a:off x="7340205" y="1325843"/>
        <a:ext cx="1553662" cy="973033"/>
      </dsp:txXfrm>
    </dsp:sp>
    <dsp:sp modelId="{99A18E43-2999-448F-82E3-B2105DD39C6C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5044408" y="2094750"/>
              </a:moveTo>
              <a:arcTo wR="2542034" hR="2542034" stAng="20991946" swAng="121610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7287566" y="3815238"/>
          <a:ext cx="1658940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피쳐</a:t>
          </a:r>
          <a:r>
            <a:rPr lang="ko-KR" altLang="en-US" sz="2000" b="1" kern="1200" dirty="0" smtClean="0"/>
            <a:t> 생성</a:t>
          </a:r>
          <a:endParaRPr lang="en-US" altLang="ko-KR" sz="2000" b="1" kern="1200" dirty="0" smtClean="0"/>
        </a:p>
      </dsp:txBody>
      <dsp:txXfrm>
        <a:off x="7340205" y="3867877"/>
        <a:ext cx="1553662" cy="973033"/>
      </dsp:txXfrm>
    </dsp:sp>
    <dsp:sp modelId="{07DDE599-20A9-436F-8F47-99053D90A680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4159875" y="4502781"/>
              </a:moveTo>
              <a:arcTo wR="2542034" hR="2542034" stAng="3028407" swAng="9248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5086100" y="5086256"/>
          <a:ext cx="1658940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smtClean="0"/>
            <a:t>모델 개발</a:t>
          </a:r>
          <a:endParaRPr lang="ko-KR" altLang="en-US" sz="2000" b="1" kern="1200" dirty="0"/>
        </a:p>
      </dsp:txBody>
      <dsp:txXfrm>
        <a:off x="5138739" y="5138895"/>
        <a:ext cx="1553662" cy="973033"/>
      </dsp:txXfrm>
    </dsp:sp>
    <dsp:sp modelId="{3207E595-3C4B-4D57-8BE0-D06242D7BF19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1503550" y="4862269"/>
              </a:moveTo>
              <a:arcTo wR="2542034" hR="2542034" stAng="6846732" swAng="9248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668913" y="3815238"/>
          <a:ext cx="2090381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모델 평가 및 </a:t>
          </a:r>
          <a:r>
            <a:rPr lang="en-US" altLang="ko-KR" sz="2000" b="1" kern="1200" dirty="0" smtClean="0"/>
            <a:t/>
          </a:r>
          <a:br>
            <a:rPr lang="en-US" altLang="ko-KR" sz="2000" b="1" kern="1200" dirty="0" smtClean="0"/>
          </a:br>
          <a:r>
            <a:rPr lang="ko-KR" altLang="en-US" sz="2000" b="1" kern="1200" dirty="0" err="1" smtClean="0"/>
            <a:t>피쳐</a:t>
          </a:r>
          <a:r>
            <a:rPr lang="ko-KR" altLang="en-US" sz="2000" b="1" kern="1200" dirty="0" smtClean="0"/>
            <a:t> 성능 확인</a:t>
          </a:r>
          <a:endParaRPr lang="ko-KR" altLang="en-US" sz="2000" b="1" kern="1200" dirty="0"/>
        </a:p>
      </dsp:txBody>
      <dsp:txXfrm>
        <a:off x="2721552" y="3867877"/>
        <a:ext cx="1985103" cy="973033"/>
      </dsp:txXfrm>
    </dsp:sp>
    <dsp:sp modelId="{12459AB5-DEF7-4B30-B82C-55F999161820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39660" y="2989317"/>
              </a:moveTo>
              <a:arcTo wR="2542034" hR="2542034" stAng="10191946" swAng="121610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884633" y="1273204"/>
          <a:ext cx="1658940" cy="10783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err="1" smtClean="0"/>
            <a:t>Dicussion</a:t>
          </a:r>
          <a:r>
            <a:rPr lang="en-US" altLang="ko-KR" sz="2000" b="1" kern="1200" dirty="0" smtClean="0"/>
            <a:t> </a:t>
          </a:r>
          <a:r>
            <a:rPr lang="ko-KR" altLang="en-US" sz="2000" b="1" kern="1200" dirty="0" smtClean="0"/>
            <a:t>및 </a:t>
          </a:r>
          <a:r>
            <a:rPr lang="en-US" altLang="ko-KR" sz="2000" b="1" kern="1200" dirty="0" smtClean="0"/>
            <a:t>kernel </a:t>
          </a:r>
          <a:r>
            <a:rPr lang="ko-KR" altLang="en-US" sz="2000" b="1" kern="1200" dirty="0" smtClean="0"/>
            <a:t>참고</a:t>
          </a:r>
          <a:endParaRPr lang="ko-KR" altLang="en-US" sz="2000" b="1" kern="1200" dirty="0"/>
        </a:p>
      </dsp:txBody>
      <dsp:txXfrm>
        <a:off x="2937272" y="1325843"/>
        <a:ext cx="1553662" cy="973033"/>
      </dsp:txXfrm>
    </dsp:sp>
    <dsp:sp modelId="{08CCE031-AC84-44E6-BF2F-CA37484C2BFA}">
      <dsp:nvSpPr>
        <dsp:cNvPr id="0" name=""/>
        <dsp:cNvSpPr/>
      </dsp:nvSpPr>
      <dsp:spPr>
        <a:xfrm>
          <a:off x="3373536" y="541343"/>
          <a:ext cx="5084068" cy="5084068"/>
        </a:xfrm>
        <a:custGeom>
          <a:avLst/>
          <a:gdLst/>
          <a:ahLst/>
          <a:cxnLst/>
          <a:rect l="0" t="0" r="0" b="0"/>
          <a:pathLst>
            <a:path>
              <a:moveTo>
                <a:pt x="924192" y="581287"/>
              </a:moveTo>
              <a:arcTo wR="2542034" hR="2542034" stAng="13828407" swAng="92486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6DC8F-D9D9-47AB-9EC5-B0EADD00B781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180BD-D7F3-4F86-BEE4-AAA8598AC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8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70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78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7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0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6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84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16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413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2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81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68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69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6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1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43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21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51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6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8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3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3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7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9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8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180BD-D7F3-4F86-BEE4-AAA8598ACB1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8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3E98-A84F-4699-B6DB-92E25E8935BC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8" y="6418542"/>
            <a:ext cx="1090585" cy="3029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92" y="6418543"/>
            <a:ext cx="2541849" cy="2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7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1623-4BF6-474E-9C27-08C322AAC874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B79-055F-4098-AC6A-E6C66E099752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6106-15DF-4B55-9868-260382A09980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6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CF55-3D49-4CE8-872E-680FF9760DFC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5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63FF-4DB6-46B6-A001-3C9403222CB8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DFC0-7FEA-44E2-B4B6-984A5DC5697E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0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B2B-8CFD-4CEA-BC6C-C259B045C5EE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58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649B-2FB1-494A-9677-BD777A65E9D4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5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06AC-E7C4-4BDE-97B9-E343E35FAE28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1999D-3E3C-42E3-8343-8AAF9610EDE8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70D8E-EC15-4F2F-AF63-C8A384256B86}" type="datetime1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4CDA-6CED-4CA3-AA17-54FF3259A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1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ju/imgau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부제목 8"/>
          <p:cNvSpPr>
            <a:spLocks noGrp="1"/>
          </p:cNvSpPr>
          <p:nvPr>
            <p:ph type="subTitle" idx="1"/>
          </p:nvPr>
        </p:nvSpPr>
        <p:spPr>
          <a:xfrm>
            <a:off x="7435850" y="4754676"/>
            <a:ext cx="4051300" cy="782524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ko-KR" altLang="en-US" sz="2700" b="1" smtClean="0">
                <a:latin typeface="Arial" panose="020B0604020202020204" pitchFamily="34" charset="0"/>
                <a:cs typeface="Arial" panose="020B0604020202020204" pitchFamily="34" charset="0"/>
              </a:rPr>
              <a:t>이유한</a:t>
            </a:r>
            <a:endParaRPr lang="en-US" altLang="ko-KR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02" y="448310"/>
            <a:ext cx="2902196" cy="3870960"/>
          </a:xfrm>
          <a:prstGeom prst="rect">
            <a:avLst/>
          </a:prstGeom>
        </p:spPr>
      </p:pic>
      <p:sp>
        <p:nvSpPr>
          <p:cNvPr id="7" name="부제목 8"/>
          <p:cNvSpPr txBox="1">
            <a:spLocks/>
          </p:cNvSpPr>
          <p:nvPr/>
        </p:nvSpPr>
        <p:spPr>
          <a:xfrm>
            <a:off x="973563" y="972718"/>
            <a:ext cx="6274729" cy="417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학력</a:t>
            </a:r>
            <a:endParaRPr lang="en-US" altLang="ko-KR" sz="18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학부 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부산대학교 화공생명공학부 졸업 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(2008.03 ~ 2014.02)</a:t>
            </a:r>
          </a:p>
          <a:p>
            <a:pPr algn="l">
              <a:defRPr/>
            </a:pP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석사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KAIST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생명화학공학과 졸업 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(2014.03 ~ 2016.02)</a:t>
            </a:r>
          </a:p>
          <a:p>
            <a:pPr algn="l">
              <a:defRPr/>
            </a:pP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박사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KAIST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생명화학공학과 박사과정 재학중 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(2016.03 ~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현재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>
              <a:defRPr/>
            </a:pP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실험실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Molecular Simulation Laboratory (Prof. </a:t>
            </a:r>
            <a:r>
              <a:rPr lang="en-US" altLang="ko-K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Jihan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Kim)</a:t>
            </a:r>
          </a:p>
          <a:p>
            <a:pPr algn="l">
              <a:defRPr/>
            </a:pP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세부 전공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Molecular simulation, computational chemistry, 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learning, deep learning</a:t>
            </a:r>
          </a:p>
          <a:p>
            <a:pPr algn="l">
              <a:defRPr/>
            </a:pP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ko-KR" altLang="en-US" sz="18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</a:t>
            </a:r>
            <a:endParaRPr lang="en-US" altLang="ko-KR" sz="18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en-US" altLang="ko-K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KaggleKorea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페이스북 온라인 그룹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현재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약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5,600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운영자</a:t>
            </a: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ko-KR" alt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캐글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상위 </a:t>
            </a:r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0.5%</a:t>
            </a:r>
          </a:p>
        </p:txBody>
      </p:sp>
    </p:spTree>
    <p:extLst>
      <p:ext uri="{BB962C8B-B14F-4D97-AF65-F5344CB8AC3E}">
        <p14:creationId xmlns:p14="http://schemas.microsoft.com/office/powerpoint/2010/main" val="18623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2504562" y="1733024"/>
            <a:ext cx="7044291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/>
              <a:t>여러분은</a:t>
            </a:r>
            <a:r>
              <a:rPr lang="en-US" altLang="ko-KR" sz="6000" dirty="0" smtClean="0"/>
              <a:t>, </a:t>
            </a:r>
          </a:p>
          <a:p>
            <a:pPr algn="ctr">
              <a:defRPr sz="6600"/>
            </a:pPr>
            <a:r>
              <a:rPr lang="en-US" altLang="ko-KR" sz="6000" dirty="0"/>
              <a:t>DS, ML, DL </a:t>
            </a:r>
            <a:r>
              <a:rPr lang="ko-KR" altLang="en-US" sz="6000" dirty="0"/>
              <a:t>를 </a:t>
            </a:r>
            <a:r>
              <a:rPr lang="ko-KR" altLang="en-US" sz="6000" dirty="0" smtClean="0"/>
              <a:t>어떻게 배우고 계신가요</a:t>
            </a:r>
            <a:r>
              <a:rPr lang="en-US" altLang="ko-KR" sz="6000" dirty="0" smtClean="0"/>
              <a:t>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83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7837" y="1146036"/>
            <a:ext cx="6105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구글</a:t>
            </a:r>
            <a:r>
              <a:rPr lang="en-US" altLang="ko-KR" sz="5400" dirty="0" smtClean="0"/>
              <a:t>,</a:t>
            </a:r>
          </a:p>
          <a:p>
            <a:pPr algn="ctr"/>
            <a:r>
              <a:rPr lang="ko-KR" altLang="en-US" sz="5400" dirty="0" smtClean="0"/>
              <a:t>페이스북</a:t>
            </a:r>
            <a:r>
              <a:rPr lang="en-US" altLang="ko-KR" sz="5400" dirty="0" smtClean="0"/>
              <a:t>,</a:t>
            </a:r>
          </a:p>
          <a:p>
            <a:pPr algn="ctr"/>
            <a:r>
              <a:rPr lang="ko-KR" altLang="en-US" sz="5400" dirty="0" smtClean="0"/>
              <a:t>야후 아이디로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가입만 하시면 됩니다</a:t>
            </a:r>
            <a:endParaRPr lang="ko-KR" altLang="en-US" sz="5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314324"/>
            <a:ext cx="4778375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8762935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몇가지 천기 누설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2"/>
          <p:cNvSpPr txBox="1">
            <a:spLocks/>
          </p:cNvSpPr>
          <p:nvPr/>
        </p:nvSpPr>
        <p:spPr>
          <a:xfrm>
            <a:off x="0" y="905857"/>
            <a:ext cx="11648990" cy="4391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ko-KR" altLang="en-US" sz="3600" dirty="0" smtClean="0"/>
              <a:t>투자한 시간은 배신하지 않는다</a:t>
            </a:r>
            <a:r>
              <a:rPr lang="en-US" altLang="ko-KR" sz="3600" dirty="0" smtClean="0"/>
              <a:t>.(from </a:t>
            </a:r>
            <a:r>
              <a:rPr lang="ko-KR" altLang="en-US" sz="3600" dirty="0" smtClean="0"/>
              <a:t>김현우</a:t>
            </a:r>
            <a:r>
              <a:rPr lang="en-US" altLang="ko-KR" sz="3600" dirty="0" smtClean="0"/>
              <a:t>)</a:t>
            </a:r>
          </a:p>
          <a:p>
            <a:pPr marL="1485900" lvl="2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 smtClean="0"/>
              <a:t>Keep going!</a:t>
            </a:r>
          </a:p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ko-KR" altLang="en-US" sz="3800" dirty="0" smtClean="0"/>
              <a:t>데이터 탐색 </a:t>
            </a:r>
            <a:r>
              <a:rPr lang="en-US" altLang="ko-KR" sz="3800" dirty="0" smtClean="0"/>
              <a:t>&gt;&gt;&gt; </a:t>
            </a:r>
            <a:r>
              <a:rPr lang="ko-KR" altLang="en-US" sz="3800" dirty="0" err="1" smtClean="0"/>
              <a:t>파라미터</a:t>
            </a:r>
            <a:r>
              <a:rPr lang="ko-KR" altLang="en-US" sz="3800" dirty="0" smtClean="0"/>
              <a:t> 튜닝 </a:t>
            </a:r>
            <a:r>
              <a:rPr lang="en-US" altLang="ko-KR" sz="3800" dirty="0" smtClean="0"/>
              <a:t>(from </a:t>
            </a:r>
            <a:r>
              <a:rPr lang="ko-KR" altLang="en-US" sz="3800" dirty="0" err="1" smtClean="0"/>
              <a:t>김연민</a:t>
            </a:r>
            <a:r>
              <a:rPr lang="en-US" altLang="ko-KR" sz="3800" dirty="0" smtClean="0"/>
              <a:t>)</a:t>
            </a:r>
          </a:p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/>
              <a:t>Garbage in, Garbage out</a:t>
            </a:r>
          </a:p>
          <a:p>
            <a:pPr marL="1485900" lvl="2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/>
              <a:t>Show me the feature!</a:t>
            </a:r>
          </a:p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 smtClean="0"/>
              <a:t>See kernel, See discussion</a:t>
            </a:r>
          </a:p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 smtClean="0"/>
              <a:t>Many week learner win one strong learner</a:t>
            </a:r>
          </a:p>
          <a:p>
            <a:pPr marL="1485900" lvl="2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 smtClean="0"/>
              <a:t>ensemble</a:t>
            </a:r>
            <a:endParaRPr lang="en-US" altLang="ko-KR" sz="3600" dirty="0"/>
          </a:p>
          <a:p>
            <a:pPr marL="1028700" lvl="1" indent="-571500" algn="l">
              <a:buSzPct val="90000"/>
              <a:buFont typeface="Arial" panose="020B0604020202020204" pitchFamily="34" charset="0"/>
              <a:buChar char="-"/>
            </a:pPr>
            <a:r>
              <a:rPr lang="en-US" altLang="ko-KR" sz="3600" dirty="0"/>
              <a:t>Make Cross-validation system along with </a:t>
            </a:r>
            <a:r>
              <a:rPr lang="en-US" altLang="ko-KR" sz="3600" dirty="0" smtClean="0"/>
              <a:t>LB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2005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4789" y="505837"/>
            <a:ext cx="7747411" cy="4770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dirty="0" smtClean="0">
              <a:solidFill>
                <a:srgbClr val="00B0F0"/>
              </a:solidFill>
            </a:endParaRPr>
          </a:p>
          <a:p>
            <a:pPr algn="ctr"/>
            <a:r>
              <a:rPr lang="ko-KR" altLang="en-US" sz="7200" b="1" dirty="0" err="1" smtClean="0">
                <a:solidFill>
                  <a:srgbClr val="00B0F0"/>
                </a:solidFill>
              </a:rPr>
              <a:t>캐글</a:t>
            </a:r>
            <a:r>
              <a:rPr lang="ko-KR" altLang="en-US" sz="7200" b="1" dirty="0" smtClean="0">
                <a:solidFill>
                  <a:srgbClr val="00B0F0"/>
                </a:solidFill>
              </a:rPr>
              <a:t> 코리아</a:t>
            </a:r>
            <a:endParaRPr lang="en-US" altLang="ko-KR" sz="7200" b="1" dirty="0" smtClean="0">
              <a:solidFill>
                <a:srgbClr val="00B0F0"/>
              </a:solidFill>
            </a:endParaRPr>
          </a:p>
          <a:p>
            <a:pPr algn="ctr"/>
            <a:r>
              <a:rPr lang="en-US" altLang="ko-KR" sz="5400" b="1" dirty="0" smtClean="0">
                <a:solidFill>
                  <a:srgbClr val="00B0F0"/>
                </a:solidFill>
              </a:rPr>
              <a:t>Kaggle Korea</a:t>
            </a:r>
          </a:p>
          <a:p>
            <a:pPr algn="ctr"/>
            <a:r>
              <a:rPr lang="en-US" altLang="ko-KR" b="1" dirty="0" smtClean="0">
                <a:solidFill>
                  <a:srgbClr val="00B0F0"/>
                </a:solidFill>
              </a:rPr>
              <a:t>Non-Profit Facebook Group Community</a:t>
            </a:r>
          </a:p>
          <a:p>
            <a:pPr algn="ctr"/>
            <a:endParaRPr lang="en-US" altLang="ko-KR" sz="4000" dirty="0">
              <a:solidFill>
                <a:srgbClr val="00B0F0"/>
              </a:solidFill>
            </a:endParaRPr>
          </a:p>
          <a:p>
            <a:pPr algn="ctr"/>
            <a:r>
              <a:rPr lang="ko-KR" altLang="en-US" sz="4000" dirty="0" smtClean="0">
                <a:solidFill>
                  <a:srgbClr val="00B0F0"/>
                </a:solidFill>
              </a:rPr>
              <a:t>함께 공부해서</a:t>
            </a:r>
            <a:r>
              <a:rPr lang="en-US" altLang="ko-KR" sz="4000" dirty="0">
                <a:solidFill>
                  <a:srgbClr val="00B0F0"/>
                </a:solidFill>
              </a:rPr>
              <a:t>,</a:t>
            </a:r>
            <a:r>
              <a:rPr lang="ko-KR" altLang="en-US" sz="4000" dirty="0" smtClean="0">
                <a:solidFill>
                  <a:srgbClr val="00B0F0"/>
                </a:solidFill>
              </a:rPr>
              <a:t> 함께 나눕시다</a:t>
            </a:r>
            <a:endParaRPr lang="en-US" altLang="ko-KR" sz="4000" dirty="0">
              <a:solidFill>
                <a:srgbClr val="00B0F0"/>
              </a:solidFill>
            </a:endParaRPr>
          </a:p>
          <a:p>
            <a:pPr algn="ctr"/>
            <a:r>
              <a:rPr lang="en-US" altLang="ko-KR" sz="4000" dirty="0" smtClean="0">
                <a:solidFill>
                  <a:srgbClr val="00B0F0"/>
                </a:solidFill>
              </a:rPr>
              <a:t>Study Together, Share Together</a:t>
            </a:r>
            <a:endParaRPr lang="en-US" altLang="ko-KR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6765" y="1297174"/>
            <a:ext cx="9144000" cy="2387600"/>
          </a:xfrm>
        </p:spPr>
        <p:txBody>
          <a:bodyPr/>
          <a:lstStyle/>
          <a:p>
            <a:r>
              <a:rPr lang="ko-KR" altLang="en-US" b="1" dirty="0" smtClean="0"/>
              <a:t>들어주셔서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감사합니다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749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?????????????@?@?!??!!?!?!?!?!?!?!?!?!?</a:t>
            </a:r>
          </a:p>
        </p:txBody>
      </p:sp>
      <p:sp>
        <p:nvSpPr>
          <p:cNvPr id="370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71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72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922" y="764825"/>
            <a:ext cx="5934963" cy="53944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22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12</a:t>
            </a:fld>
            <a:endParaRPr dirty="0"/>
          </a:p>
        </p:txBody>
      </p:sp>
      <p:pic>
        <p:nvPicPr>
          <p:cNvPr id="4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609" y="1096149"/>
            <a:ext cx="3543301" cy="385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725" y="1190625"/>
            <a:ext cx="3638550" cy="447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0616" y="1349031"/>
            <a:ext cx="2983166" cy="41451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9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22" y="608147"/>
            <a:ext cx="81057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14</a:t>
            </a:fld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23900"/>
            <a:ext cx="84772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4" y="433161"/>
            <a:ext cx="5505250" cy="52822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230" y="608390"/>
            <a:ext cx="6381596" cy="49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2547593" y="2044996"/>
            <a:ext cx="7044291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>
                <a:solidFill>
                  <a:srgbClr val="FF0000"/>
                </a:solidFill>
              </a:rPr>
              <a:t>이론</a:t>
            </a:r>
            <a:r>
              <a:rPr lang="ko-KR" altLang="en-US" sz="6000" dirty="0" smtClean="0"/>
              <a:t>이 중요한가요</a:t>
            </a:r>
            <a:r>
              <a:rPr lang="en-US" altLang="ko-KR" sz="6000" dirty="0" smtClean="0"/>
              <a:t>?</a:t>
            </a:r>
          </a:p>
          <a:p>
            <a:pPr algn="ctr">
              <a:defRPr sz="6600"/>
            </a:pPr>
            <a:r>
              <a:rPr lang="ko-KR" altLang="en-US" sz="6000" dirty="0" smtClean="0">
                <a:solidFill>
                  <a:srgbClr val="0070C0"/>
                </a:solidFill>
              </a:rPr>
              <a:t>실습</a:t>
            </a:r>
            <a:r>
              <a:rPr lang="ko-KR" altLang="en-US" sz="6000" dirty="0" smtClean="0"/>
              <a:t>이 중요한가요</a:t>
            </a:r>
            <a:r>
              <a:rPr lang="en-US" altLang="ko-KR" sz="6000" dirty="0" smtClean="0"/>
              <a:t>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073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2547593" y="2044996"/>
            <a:ext cx="7044291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>
                <a:solidFill>
                  <a:srgbClr val="0070C0"/>
                </a:solidFill>
              </a:rPr>
              <a:t>둘 다</a:t>
            </a:r>
            <a:r>
              <a:rPr lang="ko-KR" altLang="en-US" sz="6000" dirty="0" smtClean="0">
                <a:solidFill>
                  <a:srgbClr val="FF0000"/>
                </a:solidFill>
              </a:rPr>
              <a:t> </a:t>
            </a:r>
            <a:endParaRPr lang="en-US" altLang="ko-KR" sz="6000" dirty="0" smtClean="0">
              <a:solidFill>
                <a:srgbClr val="FF0000"/>
              </a:solidFill>
            </a:endParaRPr>
          </a:p>
          <a:p>
            <a:pPr algn="ctr">
              <a:defRPr sz="6600"/>
            </a:pPr>
            <a:r>
              <a:rPr lang="ko-KR" altLang="en-US" sz="6000" dirty="0" smtClean="0">
                <a:solidFill>
                  <a:srgbClr val="FF0000"/>
                </a:solidFill>
              </a:rPr>
              <a:t>중요하죠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0378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2547593" y="2044996"/>
            <a:ext cx="7044291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>
                <a:solidFill>
                  <a:srgbClr val="FF0000"/>
                </a:solidFill>
              </a:rPr>
              <a:t>저것들 끝까지</a:t>
            </a:r>
            <a:endParaRPr lang="en-US" altLang="ko-KR" sz="6000" dirty="0" smtClean="0">
              <a:solidFill>
                <a:srgbClr val="FF0000"/>
              </a:solidFill>
            </a:endParaRPr>
          </a:p>
          <a:p>
            <a:pPr algn="ctr">
              <a:defRPr sz="6600"/>
            </a:pPr>
            <a:r>
              <a:rPr lang="ko-KR" altLang="en-US" sz="6000" dirty="0" err="1" smtClean="0">
                <a:solidFill>
                  <a:srgbClr val="FF0000"/>
                </a:solidFill>
              </a:rPr>
              <a:t>공부되던가요</a:t>
            </a:r>
            <a:r>
              <a:rPr lang="en-US" altLang="ko-KR" sz="6000" dirty="0" smtClean="0">
                <a:solidFill>
                  <a:srgbClr val="FF0000"/>
                </a:solidFill>
              </a:rPr>
              <a:t>??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7163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2547593" y="2044996"/>
            <a:ext cx="7044291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>
                <a:solidFill>
                  <a:srgbClr val="FF0000"/>
                </a:solidFill>
              </a:rPr>
              <a:t>최고의 공부 플랫폼</a:t>
            </a:r>
            <a:endParaRPr lang="en-US" altLang="ko-KR" sz="6000" dirty="0" smtClean="0">
              <a:solidFill>
                <a:srgbClr val="FF0000"/>
              </a:solidFill>
            </a:endParaRPr>
          </a:p>
          <a:p>
            <a:pPr algn="ctr">
              <a:defRPr sz="6600"/>
            </a:pPr>
            <a:r>
              <a:rPr lang="en-US" sz="6000" dirty="0" smtClean="0">
                <a:solidFill>
                  <a:srgbClr val="0070C0"/>
                </a:solidFill>
              </a:rPr>
              <a:t>“</a:t>
            </a:r>
            <a:r>
              <a:rPr lang="ko-KR" altLang="en-US" sz="6000" dirty="0" err="1" smtClean="0">
                <a:solidFill>
                  <a:srgbClr val="0070C0"/>
                </a:solidFill>
              </a:rPr>
              <a:t>캐글</a:t>
            </a:r>
            <a:r>
              <a:rPr lang="en-US" altLang="ko-KR" sz="6000" dirty="0" smtClean="0">
                <a:solidFill>
                  <a:srgbClr val="0070C0"/>
                </a:solidFill>
              </a:rPr>
              <a:t>”</a:t>
            </a:r>
            <a:r>
              <a:rPr lang="ko-KR" altLang="en-US" sz="6000" dirty="0" smtClean="0">
                <a:solidFill>
                  <a:srgbClr val="FF0000"/>
                </a:solidFill>
              </a:rPr>
              <a:t>입니다</a:t>
            </a:r>
            <a:r>
              <a:rPr lang="en-US" altLang="ko-KR" sz="6000" dirty="0" smtClean="0">
                <a:solidFill>
                  <a:srgbClr val="FF0000"/>
                </a:solidFill>
              </a:rPr>
              <a:t>.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259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545623"/>
            <a:ext cx="8429625" cy="55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dirty="0"/>
              <a:t>Why </a:t>
            </a:r>
            <a:r>
              <a:rPr lang="en-US" dirty="0" smtClean="0"/>
              <a:t>study</a:t>
            </a:r>
            <a:r>
              <a:rPr dirty="0" smtClean="0"/>
              <a:t> </a:t>
            </a:r>
            <a:r>
              <a:rPr lang="en-US" dirty="0" smtClean="0"/>
              <a:t>in </a:t>
            </a:r>
            <a:r>
              <a:rPr dirty="0" err="1" smtClean="0"/>
              <a:t>kaggle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598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1. </a:t>
            </a:r>
            <a:r>
              <a:rPr lang="ko-KR" altLang="en-US" dirty="0" smtClean="0"/>
              <a:t>자료가 넘친다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캐글의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위대한 유산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공유 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정신 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(kernels)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32" y="1055548"/>
            <a:ext cx="6905625" cy="1571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66" y="2641642"/>
            <a:ext cx="5219700" cy="790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54" y="3446686"/>
            <a:ext cx="4943475" cy="752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54" y="4199161"/>
            <a:ext cx="5114925" cy="723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166" y="4951636"/>
            <a:ext cx="6629400" cy="695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3877" y="1834185"/>
            <a:ext cx="46321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이미</a:t>
            </a:r>
            <a:endParaRPr lang="en-US" altLang="ko-KR" sz="4800" dirty="0" smtClean="0"/>
          </a:p>
          <a:p>
            <a:pPr algn="ctr"/>
            <a:r>
              <a:rPr lang="ko-KR" altLang="en-US" sz="4800" dirty="0" smtClean="0"/>
              <a:t>길은 다 공유되어 있습니다 </a:t>
            </a:r>
            <a:r>
              <a:rPr lang="en-US" altLang="ko-KR" sz="4800" dirty="0" smtClean="0"/>
              <a:t>^^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67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179627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캐글의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위대한 유산 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공유 정신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8" y="892524"/>
            <a:ext cx="5360442" cy="34992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133" y="1215869"/>
            <a:ext cx="5366877" cy="2852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2974" y="4716613"/>
            <a:ext cx="8621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대회가 끝나면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서로 앞다투어 자신의 솔루션을 공개합니다</a:t>
            </a:r>
            <a:r>
              <a:rPr lang="en-US" altLang="ko-KR" sz="4000" dirty="0" smtClean="0"/>
              <a:t>. (</a:t>
            </a:r>
            <a:r>
              <a:rPr lang="ko-KR" altLang="en-US" sz="4000" dirty="0" smtClean="0"/>
              <a:t>설명 </a:t>
            </a:r>
            <a:r>
              <a:rPr lang="en-US" altLang="ko-KR" sz="4000" dirty="0" smtClean="0"/>
              <a:t>or </a:t>
            </a:r>
            <a:r>
              <a:rPr lang="ko-KR" altLang="en-US" sz="4000" dirty="0" smtClean="0"/>
              <a:t>코드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14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2. </a:t>
            </a:r>
            <a:r>
              <a:rPr lang="ko-KR" altLang="en-US" dirty="0" smtClean="0"/>
              <a:t>협업을 배운다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8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너무 많은 방법론이 존재한다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혼자보다 여럿이 하면 좋다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87" y="1261208"/>
            <a:ext cx="8153955" cy="1630791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1157135" y="3348384"/>
            <a:ext cx="94906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고객의 </a:t>
            </a:r>
            <a:r>
              <a:rPr lang="en-US" altLang="ko-KR" sz="3600" dirty="0" smtClean="0">
                <a:sym typeface="Helvetica"/>
              </a:rPr>
              <a:t>transaction </a:t>
            </a:r>
            <a:r>
              <a:rPr lang="ko-KR" altLang="en-US" sz="3600" dirty="0" smtClean="0">
                <a:sym typeface="Helvetica"/>
              </a:rPr>
              <a:t>이 일어날지 예측하라</a:t>
            </a:r>
            <a:endParaRPr sz="3600" dirty="0">
              <a:sym typeface="Helvetic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98" y="3994715"/>
            <a:ext cx="3103457" cy="22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너무 많은 방법론이 존재한다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혼자보다 여럿이 하면 좋다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TextBox 11"/>
          <p:cNvSpPr txBox="1"/>
          <p:nvPr/>
        </p:nvSpPr>
        <p:spPr>
          <a:xfrm>
            <a:off x="5400637" y="1885097"/>
            <a:ext cx="583438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>
                <a:sym typeface="Helvetica"/>
              </a:rPr>
              <a:t>200 </a:t>
            </a:r>
            <a:r>
              <a:rPr lang="ko-KR" altLang="en-US" sz="2800" dirty="0" smtClean="0">
                <a:sym typeface="Helvetica"/>
              </a:rPr>
              <a:t>개의 </a:t>
            </a:r>
            <a:r>
              <a:rPr lang="ko-KR" altLang="en-US" sz="2800" dirty="0" err="1" smtClean="0">
                <a:sym typeface="Helvetica"/>
              </a:rPr>
              <a:t>비식별화된</a:t>
            </a:r>
            <a:r>
              <a:rPr lang="ko-KR" altLang="en-US" sz="2800" dirty="0" smtClean="0">
                <a:sym typeface="Helvetica"/>
              </a:rPr>
              <a:t> 변수</a:t>
            </a:r>
            <a:endParaRPr sz="2800" dirty="0">
              <a:sym typeface="Helvetic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18940" y="1368968"/>
            <a:ext cx="4295537" cy="155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Train, test data</a:t>
            </a:r>
            <a:endParaRPr lang="ko-KR" altLang="en-US" sz="4400" dirty="0"/>
          </a:p>
        </p:txBody>
      </p:sp>
      <p:sp>
        <p:nvSpPr>
          <p:cNvPr id="13" name="TextBox 11"/>
          <p:cNvSpPr txBox="1"/>
          <p:nvPr/>
        </p:nvSpPr>
        <p:spPr>
          <a:xfrm>
            <a:off x="1312834" y="3440576"/>
            <a:ext cx="913013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14350" indent="-514350">
              <a:buAutoNum type="arabicPeriod"/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>
                <a:sym typeface="Helvetica"/>
              </a:rPr>
              <a:t>200 </a:t>
            </a:r>
            <a:r>
              <a:rPr lang="ko-KR" altLang="en-US" sz="2800" dirty="0" smtClean="0">
                <a:sym typeface="Helvetica"/>
              </a:rPr>
              <a:t>개의 변수 각각 상관관계가 </a:t>
            </a:r>
            <a:r>
              <a:rPr lang="en-US" altLang="ko-KR" sz="2800" dirty="0" smtClean="0">
                <a:sym typeface="Helvetica"/>
              </a:rPr>
              <a:t>~ 0</a:t>
            </a:r>
          </a:p>
          <a:p>
            <a:pPr marL="514350" indent="-514350">
              <a:buAutoNum type="arabicPeriod"/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800" dirty="0" smtClean="0">
                <a:sym typeface="Helvetica"/>
              </a:rPr>
              <a:t>기존 </a:t>
            </a:r>
            <a:r>
              <a:rPr lang="ko-KR" altLang="en-US" sz="2800" dirty="0" err="1" smtClean="0">
                <a:sym typeface="Helvetica"/>
              </a:rPr>
              <a:t>파생변수</a:t>
            </a:r>
            <a:r>
              <a:rPr lang="ko-KR" altLang="en-US" sz="2800" dirty="0" smtClean="0">
                <a:sym typeface="Helvetica"/>
              </a:rPr>
              <a:t> 테크닉들이 전혀 먹히질 않았음</a:t>
            </a:r>
            <a:endParaRPr sz="28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97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Ratio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1572273"/>
            <a:ext cx="4538645" cy="38294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39" y="2758351"/>
            <a:ext cx="5695887" cy="728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2987" y="1644217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Ratio feature : A per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9063" y="420142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 smtClean="0"/>
              <a:t>연금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전체 수입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 smtClean="0"/>
              <a:t>차 소유한 나이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총 생애 일수</a:t>
            </a:r>
            <a:endParaRPr lang="en-US" altLang="ko-KR" sz="2400" dirty="0" smtClean="0"/>
          </a:p>
          <a:p>
            <a:pPr marL="457200" indent="-457200">
              <a:buFontTx/>
              <a:buChar char="-"/>
            </a:pPr>
            <a:r>
              <a:rPr lang="ko-KR" altLang="en-US" sz="2400" dirty="0" smtClean="0"/>
              <a:t>차 소유하 나이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총 근무 일수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8948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Product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0688" y="869043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Product feature : A x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6153" y="1605679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400" dirty="0" smtClean="0"/>
              <a:t>Feature importance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를 봤을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상위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들 중 </a:t>
            </a:r>
            <a:r>
              <a:rPr lang="en-US" altLang="ko-KR" sz="2400" dirty="0" smtClean="0"/>
              <a:t>numerical feature </a:t>
            </a:r>
            <a:r>
              <a:rPr lang="ko-KR" altLang="en-US" sz="2400" dirty="0" smtClean="0"/>
              <a:t>끼리 곱하여 추가 함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17" y="2491778"/>
            <a:ext cx="8115887" cy="2008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4770127"/>
            <a:ext cx="8601075" cy="13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Addition or Subtraction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5438" y="995225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Addition feature : A + B</a:t>
            </a:r>
          </a:p>
          <a:p>
            <a:pPr algn="ctr"/>
            <a:r>
              <a:rPr lang="en-US" altLang="ko-KR" sz="3200" dirty="0" smtClean="0"/>
              <a:t>Subtraction </a:t>
            </a:r>
            <a:r>
              <a:rPr lang="en-US" altLang="ko-KR" sz="3200" dirty="0"/>
              <a:t>feature : A </a:t>
            </a:r>
            <a:r>
              <a:rPr lang="en-US" altLang="ko-KR" sz="3200" dirty="0" smtClean="0"/>
              <a:t>- </a:t>
            </a:r>
            <a:r>
              <a:rPr lang="en-US" altLang="ko-KR" sz="3200" dirty="0"/>
              <a:t>B</a:t>
            </a:r>
          </a:p>
          <a:p>
            <a:pPr algn="ctr"/>
            <a:endParaRPr lang="en-US" altLang="ko-KR" sz="3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22" y="3786913"/>
            <a:ext cx="9320042" cy="1238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5438" y="2654892"/>
            <a:ext cx="838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 smtClean="0"/>
              <a:t>중요한 </a:t>
            </a:r>
            <a:r>
              <a:rPr lang="en-US" altLang="ko-KR" sz="2400" dirty="0"/>
              <a:t>f</a:t>
            </a:r>
            <a:r>
              <a:rPr lang="en-US" altLang="ko-KR" sz="2400" dirty="0" smtClean="0"/>
              <a:t>eature </a:t>
            </a:r>
            <a:r>
              <a:rPr lang="ko-KR" altLang="en-US" sz="2400" dirty="0" smtClean="0"/>
              <a:t>끼리 더하거나 빼서 새로운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생성 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0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5" name="TextBox 4"/>
          <p:cNvSpPr txBox="1"/>
          <p:nvPr/>
        </p:nvSpPr>
        <p:spPr>
          <a:xfrm>
            <a:off x="3000374" y="2316023"/>
            <a:ext cx="6655690" cy="24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t>What is Kaggle?</a:t>
            </a:r>
          </a:p>
        </p:txBody>
      </p:sp>
    </p:spTree>
    <p:extLst>
      <p:ext uri="{BB962C8B-B14F-4D97-AF65-F5344CB8AC3E}">
        <p14:creationId xmlns:p14="http://schemas.microsoft.com/office/powerpoint/2010/main" val="9551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Aggregation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7635" y="1108597"/>
            <a:ext cx="945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Category </a:t>
            </a:r>
            <a:r>
              <a:rPr lang="ko-KR" altLang="en-US" sz="3200" dirty="0" smtClean="0"/>
              <a:t>와 </a:t>
            </a:r>
            <a:r>
              <a:rPr lang="en-US" altLang="ko-KR" sz="3200" dirty="0" smtClean="0"/>
              <a:t>numerical feature </a:t>
            </a:r>
            <a:r>
              <a:rPr lang="ko-KR" altLang="en-US" sz="3200" dirty="0" smtClean="0"/>
              <a:t>의 조합으로 생성하며</a:t>
            </a:r>
            <a:r>
              <a:rPr lang="en-US" altLang="ko-KR" sz="3200" dirty="0" smtClean="0"/>
              <a:t>, </a:t>
            </a:r>
          </a:p>
          <a:p>
            <a:pPr algn="ctr"/>
            <a:r>
              <a:rPr lang="en-US" altLang="ko-KR" sz="3200" dirty="0" smtClean="0"/>
              <a:t>Category </a:t>
            </a:r>
            <a:r>
              <a:rPr lang="ko-KR" altLang="en-US" sz="3200" dirty="0" smtClean="0"/>
              <a:t>각 그룹당 </a:t>
            </a:r>
            <a:r>
              <a:rPr lang="en-US" altLang="ko-KR" sz="3200" dirty="0" smtClean="0"/>
              <a:t>mean, median, variance, standard deviation </a:t>
            </a:r>
            <a:r>
              <a:rPr lang="ko-KR" altLang="en-US" sz="3200" dirty="0" smtClean="0"/>
              <a:t>을 </a:t>
            </a:r>
            <a:r>
              <a:rPr lang="en-US" altLang="ko-KR" sz="3200" dirty="0" smtClean="0"/>
              <a:t>feature </a:t>
            </a:r>
            <a:r>
              <a:rPr lang="ko-KR" altLang="en-US" sz="3200" dirty="0" smtClean="0"/>
              <a:t>로 사용</a:t>
            </a:r>
            <a:endParaRPr lang="en-US" altLang="ko-KR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2" y="2939532"/>
            <a:ext cx="11204593" cy="3461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0512" y="3654303"/>
            <a:ext cx="9454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말그대로 조합이기 때문에</a:t>
            </a:r>
            <a:r>
              <a:rPr lang="en-US" altLang="ko-KR" sz="3200" dirty="0" smtClean="0"/>
              <a:t>, </a:t>
            </a:r>
          </a:p>
          <a:p>
            <a:pPr algn="ctr"/>
            <a:r>
              <a:rPr lang="ko-KR" altLang="en-US" sz="3200" dirty="0" smtClean="0"/>
              <a:t>엄청나게 만들어 낼 수 있음</a:t>
            </a:r>
            <a:r>
              <a:rPr lang="en-US" altLang="ko-KR" sz="3200" dirty="0" smtClean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110045" y="4731521"/>
                <a:ext cx="3889526" cy="1083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045" y="4731521"/>
                <a:ext cx="3889526" cy="1083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Categorical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638301" y="997438"/>
            <a:ext cx="2314574" cy="1344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One-hot encoding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362449" y="1350595"/>
            <a:ext cx="576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Category </a:t>
            </a:r>
            <a:r>
              <a:rPr lang="ko-KR" altLang="en-US" sz="2400" dirty="0" smtClean="0"/>
              <a:t>개수 만큼 </a:t>
            </a:r>
            <a:r>
              <a:rPr lang="en-US" altLang="ko-KR" sz="2400" dirty="0" smtClean="0"/>
              <a:t>column </a:t>
            </a:r>
            <a:r>
              <a:rPr lang="ko-KR" altLang="en-US" sz="2400" dirty="0" smtClean="0"/>
              <a:t>이 늘어난다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너무 오래 걸린다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638301" y="2769088"/>
            <a:ext cx="2314574" cy="1344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Label</a:t>
            </a:r>
          </a:p>
          <a:p>
            <a:pPr algn="ctr"/>
            <a:r>
              <a:rPr lang="en-US" altLang="ko-KR" sz="3600" dirty="0" smtClean="0"/>
              <a:t>encoding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362449" y="3214136"/>
            <a:ext cx="576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자칫 </a:t>
            </a:r>
            <a:r>
              <a:rPr lang="en-US" altLang="ko-KR" sz="2400" dirty="0" smtClean="0"/>
              <a:t>bias ordering </a:t>
            </a:r>
            <a:r>
              <a:rPr lang="ko-KR" altLang="en-US" sz="2400" dirty="0" smtClean="0"/>
              <a:t>문제가 생길 수 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8301" y="4520590"/>
            <a:ext cx="2314574" cy="1344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err="1" smtClean="0"/>
              <a:t>Lightgbm</a:t>
            </a:r>
            <a:endParaRPr lang="en-US" altLang="ko-KR" sz="3600" dirty="0" smtClean="0"/>
          </a:p>
          <a:p>
            <a:pPr algn="ctr"/>
            <a:r>
              <a:rPr lang="en-US" altLang="ko-KR" sz="3600" dirty="0" smtClean="0"/>
              <a:t>Built-in</a:t>
            </a:r>
            <a:endParaRPr lang="ko-KR" alt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0574" y="4702048"/>
            <a:ext cx="576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데이터셋이</a:t>
            </a:r>
            <a:r>
              <a:rPr lang="ko-KR" altLang="en-US" sz="2400" dirty="0" smtClean="0"/>
              <a:t> 크니 학습이 빠른 </a:t>
            </a:r>
            <a:r>
              <a:rPr lang="en-US" altLang="ko-KR" sz="2400" dirty="0" err="1" smtClean="0"/>
              <a:t>Lightgbm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을 </a:t>
            </a:r>
            <a:r>
              <a:rPr lang="ko-KR" altLang="en-US" sz="2400" dirty="0" err="1" smtClean="0"/>
              <a:t>쓸건데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마침 카테고리를 처리하는 내장 알고리즘이 있구나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이거다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3790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Categorical features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54409" y="906601"/>
            <a:ext cx="57690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/>
              <a:t>Backward Difference contrast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 smtClean="0"/>
              <a:t>BaseN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Binary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Hashing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 smtClean="0"/>
              <a:t>Helmert</a:t>
            </a:r>
            <a:r>
              <a:rPr lang="en-US" altLang="ko-KR" sz="2400" dirty="0" smtClean="0"/>
              <a:t> Contrast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James-Stein Estimator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 smtClean="0"/>
              <a:t>LeaveOneOut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M-estimator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Ordinal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One-hot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Polynomial Contrast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Sum Contrast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Target encoding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Weight of Evidence</a:t>
            </a:r>
          </a:p>
          <a:p>
            <a:pPr marL="342900" indent="-342900">
              <a:buFontTx/>
              <a:buChar char="-"/>
            </a:pP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6" y="1510665"/>
            <a:ext cx="5295900" cy="2419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075" y="4496308"/>
            <a:ext cx="576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- Encoding </a:t>
            </a:r>
            <a:r>
              <a:rPr lang="ko-KR" altLang="en-US" sz="2400" dirty="0" smtClean="0"/>
              <a:t>방법은 정말 많습니다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0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engineering – Fill missing values and infinite values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7224713" y="950017"/>
            <a:ext cx="3033712" cy="1344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Categorical</a:t>
            </a:r>
          </a:p>
          <a:p>
            <a:pPr algn="ctr"/>
            <a:r>
              <a:rPr lang="en-US" altLang="ko-KR" sz="3600" dirty="0" smtClean="0"/>
              <a:t>features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143624" y="3718843"/>
            <a:ext cx="5769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‘NAN’ </a:t>
            </a:r>
            <a:r>
              <a:rPr lang="ko-KR" altLang="en-US" sz="2000" dirty="0" smtClean="0"/>
              <a:t>이라는 새로운 </a:t>
            </a:r>
            <a:r>
              <a:rPr lang="en-US" altLang="ko-KR" sz="2000" dirty="0" smtClean="0"/>
              <a:t>category </a:t>
            </a:r>
            <a:r>
              <a:rPr lang="ko-KR" altLang="en-US" sz="2000" dirty="0" smtClean="0"/>
              <a:t>를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만들어서 채움</a:t>
            </a:r>
            <a:endParaRPr lang="en-US" altLang="ko-KR" sz="20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52626" y="950017"/>
            <a:ext cx="2314574" cy="1344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Numerical features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5698331" y="746124"/>
            <a:ext cx="114300" cy="574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4786" y="2570698"/>
            <a:ext cx="45597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Lightgbm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missing value </a:t>
            </a:r>
            <a:r>
              <a:rPr lang="ko-KR" altLang="en-US" sz="2000" dirty="0" smtClean="0"/>
              <a:t>를 빼고 </a:t>
            </a:r>
            <a:r>
              <a:rPr lang="en-US" altLang="ko-KR" sz="2000" dirty="0" smtClean="0"/>
              <a:t>tree split </a:t>
            </a:r>
            <a:r>
              <a:rPr lang="ko-KR" altLang="en-US" sz="2000" dirty="0" smtClean="0"/>
              <a:t>을 한 다음</a:t>
            </a:r>
            <a:r>
              <a:rPr lang="en-US" altLang="ko-KR" sz="2000" dirty="0" smtClean="0"/>
              <a:t>, missing value </a:t>
            </a:r>
            <a:r>
              <a:rPr lang="ko-KR" altLang="en-US" sz="2000" dirty="0" smtClean="0"/>
              <a:t>를 각 </a:t>
            </a:r>
            <a:r>
              <a:rPr lang="en-US" altLang="ko-KR" sz="2000" dirty="0" smtClean="0"/>
              <a:t>side </a:t>
            </a:r>
            <a:r>
              <a:rPr lang="ko-KR" altLang="en-US" sz="2000" dirty="0" smtClean="0"/>
              <a:t>에 넣어봐서 </a:t>
            </a:r>
            <a:r>
              <a:rPr lang="en-US" altLang="ko-KR" sz="2000" dirty="0" smtClean="0"/>
              <a:t>loss </a:t>
            </a:r>
            <a:r>
              <a:rPr lang="ko-KR" altLang="en-US" sz="2000" dirty="0" smtClean="0"/>
              <a:t>가 줄어드는 쪽으로 </a:t>
            </a:r>
            <a:endParaRPr lang="en-US" altLang="ko-KR" sz="2000" dirty="0" smtClean="0"/>
          </a:p>
          <a:p>
            <a:r>
              <a:rPr lang="en-US" altLang="ko-KR" sz="2000" dirty="0" smtClean="0"/>
              <a:t>missing value </a:t>
            </a:r>
            <a:r>
              <a:rPr lang="ko-KR" altLang="en-US" sz="2000" dirty="0" smtClean="0"/>
              <a:t>를 분류</a:t>
            </a:r>
            <a:endParaRPr lang="en-US" altLang="ko-KR" sz="2000" dirty="0" smtClean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0 </a:t>
            </a:r>
            <a:r>
              <a:rPr lang="ko-KR" altLang="en-US" sz="2000" dirty="0" smtClean="0"/>
              <a:t>로 채우지 말고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내장 알고리즘 쓰기로 결정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(+) Infinite value 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1.2 * max value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(-) </a:t>
            </a:r>
            <a:r>
              <a:rPr lang="en-US" altLang="ko-KR" sz="2000" dirty="0"/>
              <a:t>Infinite value </a:t>
            </a:r>
            <a:r>
              <a:rPr lang="ko-KR" altLang="en-US" sz="2000" dirty="0"/>
              <a:t>는 </a:t>
            </a:r>
            <a:r>
              <a:rPr lang="en-US" altLang="ko-KR" sz="2000" dirty="0"/>
              <a:t>1.2 * </a:t>
            </a:r>
            <a:r>
              <a:rPr lang="en-US" altLang="ko-KR" sz="2000" dirty="0" smtClean="0"/>
              <a:t>min value</a:t>
            </a:r>
            <a:r>
              <a:rPr lang="ko-KR" altLang="en-US" sz="2000" dirty="0" smtClean="0"/>
              <a:t>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638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71057" y="6315921"/>
            <a:ext cx="421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https://lightgbm.readthedocs.io/en/latest/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Sum of Week learner is stronger than One strong learner.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178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Stacking and Averaging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7" y="1260708"/>
            <a:ext cx="7952241" cy="21574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59372" y="1671426"/>
            <a:ext cx="219075" cy="667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59372" y="2605134"/>
            <a:ext cx="219075" cy="5534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73722" y="1804776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 of fold : train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73722" y="2697183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 of fold : test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94176" y="1260708"/>
            <a:ext cx="1532964" cy="11565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94176" y="2490362"/>
            <a:ext cx="1532964" cy="8546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31728" y="4245159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XGB1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7603" y="424515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LGB1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03478" y="424515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CAT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89353" y="424515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NN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75228" y="4257023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461103" y="424515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XGB2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746978" y="424515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LGB2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032853" y="425702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CAT2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207939" y="484256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541315" y="496109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589064" y="489172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22440" y="501025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55889" y="489172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189265" y="501025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82443" y="491545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15819" y="503398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69166" y="491545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02542" y="503398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740955" y="491545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074331" y="503398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067738" y="491545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401114" y="503398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325038" y="4891724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658414" y="501025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8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Stacking and Averaging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111702" y="874373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XGB1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97577" y="87437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LGB1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3452" y="87437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CAT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69327" y="87437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NN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55202" y="886237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41077" y="87437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XGB2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26952" y="874372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LGB2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112827" y="886236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CAT2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287913" y="147177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21289" y="159031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669038" y="152093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02414" y="163947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35863" y="152093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69239" y="163947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62417" y="154466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95793" y="166320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49140" y="154466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82516" y="166320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820929" y="154466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154305" y="166320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147712" y="154466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481088" y="166320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405012" y="1520938"/>
            <a:ext cx="185739" cy="654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38388" y="1639473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467837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663099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48836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044098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229835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406047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583466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66853" y="3718136"/>
            <a:ext cx="152402" cy="1069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400604" y="5429011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06918" y="5429011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809359" y="5429010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011766" y="5429010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214207" y="5429010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416648" y="5429010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631099" y="5429010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845550" y="5429009"/>
            <a:ext cx="176213" cy="4175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19099" y="3867108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New train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11702" y="5252019"/>
            <a:ext cx="981075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New</a:t>
            </a:r>
          </a:p>
          <a:p>
            <a:pPr algn="ctr"/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5099010" y="4390983"/>
            <a:ext cx="1999292" cy="7229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989358" y="3631558"/>
            <a:ext cx="2062681" cy="523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새로 학습</a:t>
            </a:r>
            <a:endParaRPr lang="en-US" altLang="ko-KR" dirty="0" smtClean="0"/>
          </a:p>
        </p:txBody>
      </p:sp>
      <p:sp>
        <p:nvSpPr>
          <p:cNvPr id="63" name="직사각형 62"/>
          <p:cNvSpPr/>
          <p:nvPr/>
        </p:nvSpPr>
        <p:spPr>
          <a:xfrm>
            <a:off x="9242442" y="4175855"/>
            <a:ext cx="317638" cy="6693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229835" y="2628798"/>
            <a:ext cx="583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7030A0"/>
                </a:solidFill>
              </a:rPr>
              <a:t>얘네들을 </a:t>
            </a:r>
            <a:r>
              <a:rPr lang="en-US" altLang="ko-KR" sz="2800" dirty="0" smtClean="0">
                <a:solidFill>
                  <a:srgbClr val="7030A0"/>
                </a:solidFill>
              </a:rPr>
              <a:t>feature </a:t>
            </a:r>
            <a:r>
              <a:rPr lang="ko-KR" altLang="en-US" sz="2800" dirty="0" smtClean="0">
                <a:solidFill>
                  <a:srgbClr val="7030A0"/>
                </a:solidFill>
              </a:rPr>
              <a:t>로 사용함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37370" y="5129563"/>
            <a:ext cx="31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/>
              <a:t>Submission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542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Hyper parameter tuning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0" y="839181"/>
            <a:ext cx="5734050" cy="2228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948228"/>
            <a:ext cx="4752975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226" y="3170728"/>
            <a:ext cx="6324600" cy="30194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71057" y="6315921"/>
            <a:ext cx="421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https://lightgbm.readthedocs.io/en/latest/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19643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Hyper parameter tuning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57212" y="1066800"/>
            <a:ext cx="3038475" cy="1390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Grid </a:t>
            </a:r>
          </a:p>
          <a:p>
            <a:pPr algn="ctr"/>
            <a:r>
              <a:rPr lang="en-US" altLang="ko-KR" sz="3600" dirty="0" smtClean="0"/>
              <a:t>Search</a:t>
            </a:r>
            <a:endParaRPr lang="ko-KR" altLang="en-US" sz="36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14799" y="1066800"/>
            <a:ext cx="3495675" cy="1390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Randomized Search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29587" y="1066800"/>
            <a:ext cx="3495675" cy="1390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Bayesian </a:t>
            </a:r>
          </a:p>
          <a:p>
            <a:pPr algn="ctr"/>
            <a:r>
              <a:rPr lang="en-US" altLang="ko-KR" sz="3600" dirty="0" smtClean="0"/>
              <a:t>Optimization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690" y="2749235"/>
            <a:ext cx="3453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Parameters Grid space </a:t>
            </a:r>
            <a:r>
              <a:rPr lang="ko-KR" altLang="en-US" dirty="0" smtClean="0"/>
              <a:t>를 만들어서 성능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규칙적으로 </a:t>
            </a:r>
            <a:r>
              <a:rPr lang="en-US" altLang="ko-KR" dirty="0" smtClean="0"/>
              <a:t>optimum </a:t>
            </a:r>
            <a:r>
              <a:rPr lang="ko-KR" altLang="en-US" dirty="0" smtClean="0"/>
              <a:t>을 찾아갈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하지만 </a:t>
            </a:r>
            <a:r>
              <a:rPr lang="en-US" altLang="ko-KR" dirty="0" smtClean="0"/>
              <a:t>grid size 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combination </a:t>
            </a:r>
            <a:r>
              <a:rPr lang="ko-KR" altLang="en-US" dirty="0" smtClean="0"/>
              <a:t>이 너무 많아진다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Computational cost!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내가 어떤 영역을 잡느냐에 따라 </a:t>
            </a:r>
            <a:r>
              <a:rPr lang="en-US" altLang="ko-KR" dirty="0" smtClean="0"/>
              <a:t>optimum</a:t>
            </a:r>
            <a:r>
              <a:rPr lang="ko-KR" altLang="en-US" dirty="0" smtClean="0"/>
              <a:t>을 제대로 못 찾을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61715" y="2749235"/>
            <a:ext cx="378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를 만들어 그 안에서 임의로 숫자를 뽑아서 성능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규칙적이지 않다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</a:t>
            </a:r>
            <a:r>
              <a:rPr lang="en-US" altLang="ko-KR" dirty="0" smtClean="0"/>
              <a:t>trial </a:t>
            </a:r>
            <a:r>
              <a:rPr lang="ko-KR" altLang="en-US" dirty="0" smtClean="0"/>
              <a:t>의 수는 많이 줄어들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마찬가지로 내가 잡아주는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optimum </a:t>
            </a:r>
            <a:r>
              <a:rPr lang="ko-KR" altLang="en-US" dirty="0" smtClean="0"/>
              <a:t>을 제대로 못 찾을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29587" y="2749235"/>
            <a:ext cx="3578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성능 </a:t>
            </a:r>
            <a:r>
              <a:rPr lang="en-US" altLang="ko-KR" dirty="0" smtClean="0"/>
              <a:t>= F(parameters) </a:t>
            </a:r>
            <a:r>
              <a:rPr lang="ko-KR" altLang="en-US" dirty="0" smtClean="0"/>
              <a:t>라는 함수를 가정하여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함수의 형태를 추정하면서 </a:t>
            </a:r>
            <a:r>
              <a:rPr lang="en-US" altLang="ko-KR" dirty="0" smtClean="0"/>
              <a:t>global optimization </a:t>
            </a:r>
            <a:r>
              <a:rPr lang="ko-KR" altLang="en-US" dirty="0" smtClean="0"/>
              <a:t>을 찾아가는 것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Bayesian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prior </a:t>
            </a:r>
            <a:r>
              <a:rPr lang="ko-KR" altLang="en-US" dirty="0" smtClean="0"/>
              <a:t>개념이 들어감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여러 </a:t>
            </a:r>
            <a:r>
              <a:rPr lang="en-US" altLang="ko-KR" dirty="0" smtClean="0"/>
              <a:t>trial </a:t>
            </a:r>
            <a:r>
              <a:rPr lang="ko-KR" altLang="en-US" dirty="0" smtClean="0"/>
              <a:t>을 시도하면서</a:t>
            </a:r>
            <a:r>
              <a:rPr lang="en-US" altLang="ko-KR" dirty="0" smtClean="0"/>
              <a:t>, prior 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global optimum </a:t>
            </a:r>
            <a:r>
              <a:rPr lang="ko-KR" altLang="en-US" dirty="0" smtClean="0"/>
              <a:t>을 찾아가는 형태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Python package </a:t>
            </a:r>
            <a:r>
              <a:rPr lang="ko-KR" altLang="en-US" dirty="0" smtClean="0"/>
              <a:t>가 있어서 사용하기 쉬움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여러 </a:t>
            </a:r>
            <a:r>
              <a:rPr lang="en-US" altLang="ko-KR" dirty="0" smtClean="0"/>
              <a:t>trial </a:t>
            </a:r>
            <a:r>
              <a:rPr lang="ko-KR" altLang="en-US" dirty="0" smtClean="0"/>
              <a:t>을 하면서 찾아가므로 기본 </a:t>
            </a:r>
            <a:r>
              <a:rPr lang="en-US" altLang="ko-KR" dirty="0" smtClean="0"/>
              <a:t>computational cost </a:t>
            </a:r>
            <a:r>
              <a:rPr lang="ko-KR" altLang="en-US" dirty="0" smtClean="0"/>
              <a:t>가 있음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4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정형 데이터에서 </a:t>
            </a:r>
            <a:r>
              <a:rPr lang="ko-KR" altLang="en-US" dirty="0" err="1" smtClean="0"/>
              <a:t>뉴럴넷</a:t>
            </a:r>
            <a:r>
              <a:rPr lang="ko-KR" altLang="en-US" dirty="0" smtClean="0"/>
              <a:t> 쓰는 여러 방법들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99488" y="3737518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Auto-encoder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5271246" y="3864817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36495" y="3737518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Use latent space as feature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99488" y="5143949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err="1" smtClean="0"/>
              <a:t>Variational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3600" dirty="0" smtClean="0"/>
              <a:t>auto-encoder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5271247" y="5223734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36495" y="5143948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Data augmentation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99488" y="953667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Fully connected layer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5271246" y="1080966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36495" y="953667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Simple prediction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99488" y="2316554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Entity embedding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5271246" y="2443853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936495" y="2316554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Simple prediction</a:t>
            </a:r>
          </a:p>
        </p:txBody>
      </p:sp>
    </p:spTree>
    <p:extLst>
      <p:ext uri="{BB962C8B-B14F-4D97-AF65-F5344CB8AC3E}">
        <p14:creationId xmlns:p14="http://schemas.microsoft.com/office/powerpoint/2010/main" val="162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2688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캐글</a:t>
            </a:r>
            <a:r>
              <a:t> as a company</a:t>
            </a:r>
          </a:p>
        </p:txBody>
      </p:sp>
      <p:sp>
        <p:nvSpPr>
          <p:cNvPr id="124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5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텍스트 개체 틀 2"/>
          <p:cNvSpPr txBox="1"/>
          <p:nvPr/>
        </p:nvSpPr>
        <p:spPr>
          <a:xfrm>
            <a:off x="269239" y="1189177"/>
            <a:ext cx="11653523" cy="142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531836" indent="-531836" defTabSz="850909">
              <a:lnSpc>
                <a:spcPct val="90000"/>
              </a:lnSpc>
              <a:spcBef>
                <a:spcPts val="700"/>
              </a:spcBef>
              <a:buSzPct val="90000"/>
              <a:buFont typeface="Arial"/>
              <a:buChar char="-"/>
              <a:defRPr sz="3959"/>
            </a:pPr>
            <a:r>
              <a:t>2010년 설립된 빅데이터 솔루션 대회 플랫폼 회사</a:t>
            </a:r>
            <a:endParaRPr sz="3564"/>
          </a:p>
          <a:p>
            <a:pPr marL="531836" indent="-531836" defTabSz="850909">
              <a:lnSpc>
                <a:spcPct val="90000"/>
              </a:lnSpc>
              <a:spcBef>
                <a:spcPts val="700"/>
              </a:spcBef>
              <a:buSzPct val="90000"/>
              <a:buFont typeface="Arial"/>
              <a:buChar char="-"/>
              <a:defRPr sz="3959"/>
            </a:pPr>
            <a:r>
              <a:t>2017 년 3월에 구글에 인수</a:t>
            </a:r>
          </a:p>
        </p:txBody>
      </p:sp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316" y="2881334"/>
            <a:ext cx="7362078" cy="2843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95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63609" y="935967"/>
            <a:ext cx="1904104" cy="3927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너무 많은 방법론이 존재한다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혼자보다 여럿이 하면 좋다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85078" y="935968"/>
            <a:ext cx="1904104" cy="39272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71768" y="935968"/>
            <a:ext cx="1904104" cy="39272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58458" y="990148"/>
            <a:ext cx="1904104" cy="38730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845148" y="935967"/>
            <a:ext cx="1904104" cy="3927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2412" y="1247887"/>
            <a:ext cx="105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유한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49102" y="1247887"/>
            <a:ext cx="105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YM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663705" y="1247887"/>
            <a:ext cx="105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WH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3770" y="1247887"/>
            <a:ext cx="105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HW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91259" y="1247887"/>
            <a:ext cx="105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CS</a:t>
            </a:r>
            <a:endParaRPr lang="ko-KR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15116" y="1924331"/>
            <a:ext cx="160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/>
              <a:t>NN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Stacking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err="1" smtClean="0"/>
              <a:t>킵고잉</a:t>
            </a:r>
            <a:endParaRPr lang="en-US" altLang="ko-KR" sz="2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836585" y="1924331"/>
            <a:ext cx="1601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/>
              <a:t>NN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Stacking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LGBM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XGB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CAT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정신적 지주</a:t>
            </a:r>
            <a:endParaRPr lang="en-US" altLang="ko-KR" sz="24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254265" y="1924331"/>
            <a:ext cx="160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/>
              <a:t>EDA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Stacking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열정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밤샘</a:t>
            </a:r>
            <a:endParaRPr lang="en-US" altLang="ko-KR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7609965" y="1924331"/>
            <a:ext cx="160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/>
              <a:t>Stacking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smtClean="0"/>
              <a:t>EDA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젊은 피</a:t>
            </a:r>
            <a:endParaRPr lang="en-US" altLang="ko-KR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996655" y="1924331"/>
            <a:ext cx="160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smtClean="0"/>
              <a:t>NN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장비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열정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밤샘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5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너무 많은 방법론이 존재한다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혼자보다 여럿이 하면 좋다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15" y="1342108"/>
            <a:ext cx="10419550" cy="169051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025275" y="3680277"/>
            <a:ext cx="2684801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38/8,802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5407136" y="3760063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072385" y="3632764"/>
            <a:ext cx="3380087" cy="1030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~0.4 % </a:t>
            </a:r>
            <a:r>
              <a:rPr lang="ko-KR" altLang="en-US" sz="3600" dirty="0" smtClean="0"/>
              <a:t>성적</a:t>
            </a:r>
            <a:endParaRPr lang="en-US" altLang="ko-KR" sz="36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3137569" y="5263842"/>
            <a:ext cx="583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lumMod val="65000"/>
                  </a:schemeClr>
                </a:solidFill>
              </a:rPr>
              <a:t>Silver medal </a:t>
            </a:r>
            <a:r>
              <a:rPr lang="ko-KR" altLang="en-US" sz="4400" b="1" dirty="0" smtClean="0">
                <a:solidFill>
                  <a:schemeClr val="bg1">
                    <a:lumMod val="65000"/>
                  </a:schemeClr>
                </a:solidFill>
              </a:rPr>
              <a:t>확보</a:t>
            </a:r>
            <a:r>
              <a:rPr lang="en-US" altLang="ko-KR" sz="4400" b="1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36" y="5016712"/>
            <a:ext cx="1081819" cy="10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상위권에 가기 위한 </a:t>
            </a:r>
            <a:r>
              <a:rPr lang="en-US" altLang="ko-KR" dirty="0" smtClean="0"/>
              <a:t>magic </a:t>
            </a:r>
            <a:r>
              <a:rPr lang="ko-KR" altLang="en-US" dirty="0" smtClean="0"/>
              <a:t>이 무엇이었을까요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2933174" y="3230647"/>
            <a:ext cx="5834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위 </a:t>
            </a: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개를 발견하면 </a:t>
            </a: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</a:rPr>
              <a:t>Gold medal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05" y="881220"/>
            <a:ext cx="10838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각 </a:t>
            </a:r>
            <a:r>
              <a:rPr lang="en-US" altLang="ko-KR" sz="3600" dirty="0" smtClean="0"/>
              <a:t>Numerical value </a:t>
            </a:r>
            <a:r>
              <a:rPr lang="ko-KR" altLang="en-US" sz="3600" dirty="0" smtClean="0"/>
              <a:t>를 다양한 </a:t>
            </a:r>
            <a:r>
              <a:rPr lang="en-US" altLang="ko-KR" sz="3600" dirty="0" smtClean="0"/>
              <a:t>rounding </a:t>
            </a:r>
            <a:r>
              <a:rPr lang="ko-KR" altLang="en-US" sz="3600" dirty="0" smtClean="0"/>
              <a:t>으로 </a:t>
            </a:r>
            <a:r>
              <a:rPr lang="en-US" altLang="ko-KR" sz="3600" dirty="0" smtClean="0"/>
              <a:t>frequency encoding </a:t>
            </a:r>
            <a:r>
              <a:rPr lang="ko-KR" altLang="en-US" sz="3600" dirty="0" smtClean="0"/>
              <a:t>한다</a:t>
            </a:r>
            <a:endParaRPr lang="en-US" altLang="ko-KR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07805" y="2117343"/>
            <a:ext cx="89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2. Input </a:t>
            </a:r>
            <a:r>
              <a:rPr lang="ko-KR" altLang="en-US" sz="3600" dirty="0" smtClean="0"/>
              <a:t>을 </a:t>
            </a:r>
            <a:r>
              <a:rPr lang="en-US" altLang="ko-KR" sz="3600" dirty="0" smtClean="0"/>
              <a:t>(M,) </a:t>
            </a:r>
            <a:r>
              <a:rPr lang="ko-KR" altLang="en-US" sz="3600" dirty="0" smtClean="0"/>
              <a:t>이 아니라</a:t>
            </a:r>
            <a:r>
              <a:rPr lang="en-US" altLang="ko-KR" sz="3600" dirty="0" smtClean="0"/>
              <a:t>, (M, 1) </a:t>
            </a:r>
            <a:r>
              <a:rPr lang="ko-KR" altLang="en-US" sz="3600" dirty="0" smtClean="0"/>
              <a:t>로 한다</a:t>
            </a:r>
            <a:r>
              <a:rPr lang="en-US" altLang="ko-KR" sz="36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218" y="4985360"/>
            <a:ext cx="10793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>
                    <a:lumMod val="50000"/>
                  </a:schemeClr>
                </a:solidFill>
              </a:rPr>
              <a:t>-&gt; </a:t>
            </a:r>
            <a:r>
              <a:rPr lang="ko-KR" altLang="en-US" sz="4400" b="1" dirty="0" smtClean="0">
                <a:solidFill>
                  <a:schemeClr val="bg1">
                    <a:lumMod val="50000"/>
                  </a:schemeClr>
                </a:solidFill>
              </a:rPr>
              <a:t>저희</a:t>
            </a:r>
            <a:r>
              <a:rPr lang="en-US" altLang="ko-KR" sz="4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4400" b="1" dirty="0" smtClean="0">
                <a:solidFill>
                  <a:schemeClr val="bg1">
                    <a:lumMod val="50000"/>
                  </a:schemeClr>
                </a:solidFill>
              </a:rPr>
              <a:t>팀은 </a:t>
            </a:r>
            <a:r>
              <a:rPr lang="en-US" altLang="ko-KR" sz="4400" b="1" dirty="0" smtClean="0">
                <a:solidFill>
                  <a:schemeClr val="bg1">
                    <a:lumMod val="50000"/>
                  </a:schemeClr>
                </a:solidFill>
              </a:rPr>
              <a:t>WH </a:t>
            </a:r>
            <a:r>
              <a:rPr lang="ko-KR" altLang="en-US" sz="4400" b="1" dirty="0" smtClean="0">
                <a:solidFill>
                  <a:schemeClr val="bg1">
                    <a:lumMod val="50000"/>
                  </a:schemeClr>
                </a:solidFill>
              </a:rPr>
              <a:t>님이 </a:t>
            </a:r>
            <a:r>
              <a:rPr lang="en-US" altLang="ko-KR" sz="4400" b="1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4400" b="1" dirty="0" smtClean="0">
                <a:solidFill>
                  <a:schemeClr val="bg1">
                    <a:lumMod val="50000"/>
                  </a:schemeClr>
                </a:solidFill>
              </a:rPr>
              <a:t>번을 발견해 은메달</a:t>
            </a:r>
            <a:r>
              <a:rPr lang="en-US" altLang="ko-KR" sz="4400" b="1" dirty="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r>
              <a:rPr lang="ko-KR" altLang="en-US" sz="4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Keep going, you can find the magic!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137569" y="945442"/>
            <a:ext cx="5834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2"/>
                </a:solidFill>
              </a:rPr>
              <a:t>정형 데이터에서 좋은 성적을 거두기 위한 천기누설</a:t>
            </a:r>
            <a:r>
              <a:rPr lang="en-US" altLang="ko-KR" sz="4400" b="1" dirty="0" smtClean="0">
                <a:solidFill>
                  <a:schemeClr val="tx2"/>
                </a:solidFill>
              </a:rPr>
              <a:t>!!!!!!!!!!!!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3637" y="3359797"/>
            <a:ext cx="6942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err="1" smtClean="0">
                <a:solidFill>
                  <a:srgbClr val="FF0000"/>
                </a:solidFill>
              </a:rPr>
              <a:t>끝날때</a:t>
            </a:r>
            <a:r>
              <a:rPr lang="ko-KR" altLang="en-US" sz="9600" b="1" dirty="0" smtClean="0">
                <a:solidFill>
                  <a:srgbClr val="FF0000"/>
                </a:solidFill>
              </a:rPr>
              <a:t> 까지 </a:t>
            </a:r>
            <a:r>
              <a:rPr lang="en-US" altLang="ko-KR" sz="9600" b="1" dirty="0" smtClean="0">
                <a:solidFill>
                  <a:srgbClr val="FF0000"/>
                </a:solidFill>
              </a:rPr>
              <a:t>EDA!!</a:t>
            </a:r>
            <a:endParaRPr lang="ko-KR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ko-KR" altLang="en-US" dirty="0" smtClean="0"/>
              <a:t>트렌드를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알 수 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4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1186918"/>
            <a:ext cx="8915400" cy="1828800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1140186" y="3380657"/>
            <a:ext cx="94906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성실한</a:t>
            </a:r>
            <a:r>
              <a:rPr lang="en-US" altLang="ko-KR" sz="3600" dirty="0" smtClean="0">
                <a:sym typeface="Helvetica"/>
              </a:rPr>
              <a:t>, </a:t>
            </a:r>
            <a:r>
              <a:rPr lang="ko-KR" altLang="en-US" sz="3600" dirty="0" smtClean="0">
                <a:sym typeface="Helvetica"/>
              </a:rPr>
              <a:t>불성실한 질문을 찾아라</a:t>
            </a:r>
            <a:endParaRPr sz="3600" dirty="0">
              <a:sym typeface="Helvetic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5" y="4201867"/>
            <a:ext cx="3810085" cy="18116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506" y="4605117"/>
            <a:ext cx="8200164" cy="1182469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505517" y="1778152"/>
            <a:ext cx="18185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2018 </a:t>
            </a:r>
            <a:r>
              <a:rPr lang="ko-KR" altLang="en-US" sz="3600" dirty="0" smtClean="0">
                <a:sym typeface="Helvetica"/>
              </a:rPr>
              <a:t>년</a:t>
            </a:r>
            <a:endParaRPr sz="3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74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0" y="891666"/>
            <a:ext cx="7561053" cy="519117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606118" y="1722501"/>
            <a:ext cx="2377440" cy="8498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전처리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06118" y="3107295"/>
            <a:ext cx="2377440" cy="8498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LSTM(</a:t>
            </a:r>
            <a:r>
              <a:rPr lang="en-US" altLang="ko-KR" dirty="0" err="1" smtClean="0"/>
              <a:t>Emebedding</a:t>
            </a:r>
            <a:r>
              <a:rPr lang="en-US" altLang="ko-KR" dirty="0" smtClean="0"/>
              <a:t> + </a:t>
            </a:r>
            <a:br>
              <a:rPr lang="en-US" altLang="ko-KR" dirty="0" smtClean="0"/>
            </a:br>
            <a:r>
              <a:rPr lang="en-US" altLang="ko-KR" dirty="0" smtClean="0"/>
              <a:t>meta features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606118" y="4492089"/>
            <a:ext cx="2377440" cy="8498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Ensemble!</a:t>
            </a:r>
            <a:endParaRPr lang="ko-KR" altLang="en-US" dirty="0"/>
          </a:p>
        </p:txBody>
      </p:sp>
      <p:sp>
        <p:nvSpPr>
          <p:cNvPr id="8" name="덧셈 기호 7"/>
          <p:cNvSpPr/>
          <p:nvPr/>
        </p:nvSpPr>
        <p:spPr>
          <a:xfrm>
            <a:off x="9515139" y="2560126"/>
            <a:ext cx="559398" cy="55939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덧셈 기호 17"/>
          <p:cNvSpPr/>
          <p:nvPr/>
        </p:nvSpPr>
        <p:spPr>
          <a:xfrm>
            <a:off x="9515139" y="3957149"/>
            <a:ext cx="559398" cy="55939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Error……………..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043983"/>
            <a:ext cx="10706100" cy="1076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764"/>
          <a:stretch/>
        </p:blipFill>
        <p:spPr>
          <a:xfrm>
            <a:off x="275349" y="2251440"/>
            <a:ext cx="10959668" cy="1152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0904" y="3659605"/>
            <a:ext cx="10447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커널 </a:t>
            </a:r>
            <a:r>
              <a:rPr lang="ko-KR" altLang="en-US" sz="3600" dirty="0" err="1" smtClean="0"/>
              <a:t>컴퍼티션에서는</a:t>
            </a:r>
            <a:r>
              <a:rPr lang="ko-KR" altLang="en-US" sz="3600" dirty="0" smtClean="0"/>
              <a:t> 제출 커널이 </a:t>
            </a:r>
            <a:r>
              <a:rPr lang="ko-KR" altLang="en-US" sz="3600" dirty="0" smtClean="0">
                <a:solidFill>
                  <a:srgbClr val="FF0000"/>
                </a:solidFill>
              </a:rPr>
              <a:t>에러가 나지 않아야 한다</a:t>
            </a:r>
            <a:r>
              <a:rPr lang="en-US" altLang="ko-KR" sz="3600" dirty="0" smtClean="0">
                <a:solidFill>
                  <a:srgbClr val="FF0000"/>
                </a:solidFill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3600" dirty="0" smtClean="0"/>
              <a:t>에러 나지 않으려면</a:t>
            </a:r>
            <a:r>
              <a:rPr lang="en-US" altLang="ko-KR" sz="3600" dirty="0" smtClean="0"/>
              <a:t>, </a:t>
            </a:r>
            <a:r>
              <a:rPr lang="en-US" altLang="ko-KR" sz="3600" dirty="0" smtClean="0">
                <a:solidFill>
                  <a:srgbClr val="FF0000"/>
                </a:solidFill>
              </a:rPr>
              <a:t>Pipeline </a:t>
            </a:r>
            <a:r>
              <a:rPr lang="ko-KR" altLang="en-US" sz="3600" dirty="0" smtClean="0">
                <a:solidFill>
                  <a:srgbClr val="FF0000"/>
                </a:solidFill>
              </a:rPr>
              <a:t>을 잘 작성</a:t>
            </a:r>
            <a:r>
              <a:rPr lang="ko-KR" altLang="en-US" sz="3600" dirty="0" smtClean="0"/>
              <a:t>하고</a:t>
            </a:r>
            <a:r>
              <a:rPr lang="en-US" altLang="ko-KR" sz="3600" dirty="0" smtClean="0"/>
              <a:t>, </a:t>
            </a:r>
            <a:r>
              <a:rPr lang="ko-KR" altLang="en-US" sz="3600" dirty="0" smtClean="0">
                <a:solidFill>
                  <a:srgbClr val="FF0000"/>
                </a:solidFill>
              </a:rPr>
              <a:t>시간을 잘 체크해야 </a:t>
            </a:r>
            <a:r>
              <a:rPr lang="ko-KR" altLang="en-US" sz="3600" dirty="0" smtClean="0"/>
              <a:t>한다</a:t>
            </a:r>
            <a:r>
              <a:rPr lang="en-US" altLang="ko-KR" sz="3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07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01" y="1173621"/>
            <a:ext cx="8801100" cy="1762125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1140186" y="3380657"/>
            <a:ext cx="94906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600" dirty="0" smtClean="0">
                <a:sym typeface="Helvetica"/>
              </a:rPr>
              <a:t> Toxic </a:t>
            </a:r>
            <a:r>
              <a:rPr lang="ko-KR" altLang="en-US" sz="3600" dirty="0" smtClean="0">
                <a:sym typeface="Helvetica"/>
              </a:rPr>
              <a:t>한 질문을 찾아라</a:t>
            </a:r>
            <a:r>
              <a:rPr lang="en-US" altLang="ko-KR" sz="3600" dirty="0" smtClean="0">
                <a:sym typeface="Helvetica"/>
              </a:rPr>
              <a:t>!</a:t>
            </a:r>
            <a:endParaRPr sz="3600" dirty="0">
              <a:sym typeface="Helveti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01" y="4026988"/>
            <a:ext cx="3394414" cy="2241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73" y="4100575"/>
            <a:ext cx="3849946" cy="2094113"/>
          </a:xfrm>
          <a:prstGeom prst="rect">
            <a:avLst/>
          </a:prstGeom>
        </p:spPr>
      </p:pic>
      <p:sp>
        <p:nvSpPr>
          <p:cNvPr id="10" name="TextBox 11"/>
          <p:cNvSpPr txBox="1"/>
          <p:nvPr/>
        </p:nvSpPr>
        <p:spPr>
          <a:xfrm>
            <a:off x="505517" y="1778152"/>
            <a:ext cx="18185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2019 </a:t>
            </a:r>
            <a:r>
              <a:rPr lang="ko-KR" altLang="en-US" sz="3600" dirty="0" smtClean="0">
                <a:sym typeface="Helvetica"/>
              </a:rPr>
              <a:t>년</a:t>
            </a:r>
            <a:endParaRPr sz="3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1176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71" y="1401856"/>
            <a:ext cx="6147772" cy="2229412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1129428" y="4185269"/>
            <a:ext cx="94906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600" dirty="0" smtClean="0">
                <a:sym typeface="Helvetica"/>
              </a:rPr>
              <a:t>Do </a:t>
            </a:r>
            <a:r>
              <a:rPr lang="en-US" altLang="ko-KR" sz="3600" dirty="0">
                <a:sym typeface="Helvetica"/>
              </a:rPr>
              <a:t>B</a:t>
            </a:r>
            <a:r>
              <a:rPr lang="en-US" altLang="ko-KR" sz="3600" dirty="0" smtClean="0">
                <a:sym typeface="Helvetica"/>
              </a:rPr>
              <a:t>ert, you can get medals!</a:t>
            </a:r>
            <a:endParaRPr sz="3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172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2688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캐글</a:t>
            </a:r>
            <a:r>
              <a:t> as a community</a:t>
            </a:r>
          </a:p>
        </p:txBody>
      </p:sp>
      <p:sp>
        <p:nvSpPr>
          <p:cNvPr id="11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19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텍스트 개체 틀 2"/>
          <p:cNvSpPr txBox="1"/>
          <p:nvPr/>
        </p:nvSpPr>
        <p:spPr>
          <a:xfrm>
            <a:off x="269239" y="1189177"/>
            <a:ext cx="11653523" cy="139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542925" indent="-542925" defTabSz="868680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-"/>
              <a:defRPr sz="3800"/>
            </a:pPr>
            <a:r>
              <a:rPr dirty="0" err="1"/>
              <a:t>현재</a:t>
            </a:r>
            <a:r>
              <a:rPr dirty="0"/>
              <a:t> 200만명의 </a:t>
            </a:r>
            <a:r>
              <a:rPr dirty="0" err="1"/>
              <a:t>회원</a:t>
            </a:r>
            <a:r>
              <a:rPr dirty="0"/>
              <a:t> </a:t>
            </a:r>
            <a:r>
              <a:rPr dirty="0" err="1"/>
              <a:t>보유</a:t>
            </a:r>
            <a:endParaRPr sz="2280" dirty="0"/>
          </a:p>
          <a:p>
            <a:pPr marL="542925" indent="-542925" defTabSz="868680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-"/>
              <a:defRPr sz="3800"/>
            </a:pPr>
            <a:r>
              <a:rPr dirty="0"/>
              <a:t>Data science, ML, </a:t>
            </a:r>
            <a:r>
              <a:rPr dirty="0" smtClean="0"/>
              <a:t>DL</a:t>
            </a:r>
            <a:r>
              <a:rPr lang="en-US" dirty="0" smtClean="0"/>
              <a:t> </a:t>
            </a:r>
            <a:r>
              <a:rPr dirty="0" smtClean="0"/>
              <a:t>을 </a:t>
            </a:r>
            <a:r>
              <a:rPr dirty="0" err="1"/>
              <a:t>주제로</a:t>
            </a:r>
            <a:r>
              <a:rPr dirty="0"/>
              <a:t> </a:t>
            </a:r>
            <a:r>
              <a:rPr dirty="0" err="1"/>
              <a:t>모인</a:t>
            </a:r>
            <a:r>
              <a:rPr dirty="0"/>
              <a:t> community</a:t>
            </a:r>
          </a:p>
        </p:txBody>
      </p:sp>
      <p:pic>
        <p:nvPicPr>
          <p:cNvPr id="1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316" y="2881334"/>
            <a:ext cx="7362078" cy="2843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44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TextBox 11"/>
          <p:cNvSpPr txBox="1"/>
          <p:nvPr/>
        </p:nvSpPr>
        <p:spPr>
          <a:xfrm>
            <a:off x="6658224" y="1622400"/>
            <a:ext cx="383451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BERT</a:t>
            </a:r>
          </a:p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(0.944)</a:t>
            </a:r>
            <a:endParaRPr sz="3600" dirty="0">
              <a:sym typeface="Helvetica"/>
            </a:endParaRPr>
          </a:p>
        </p:txBody>
      </p:sp>
      <p:sp>
        <p:nvSpPr>
          <p:cNvPr id="14" name="덧셈 기호 13"/>
          <p:cNvSpPr/>
          <p:nvPr/>
        </p:nvSpPr>
        <p:spPr>
          <a:xfrm>
            <a:off x="5204596" y="1524955"/>
            <a:ext cx="1395220" cy="13952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1"/>
          <p:cNvSpPr txBox="1"/>
          <p:nvPr/>
        </p:nvSpPr>
        <p:spPr>
          <a:xfrm>
            <a:off x="1311674" y="1138498"/>
            <a:ext cx="383451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LSTMs with various embedding</a:t>
            </a:r>
          </a:p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(0.940)</a:t>
            </a:r>
            <a:endParaRPr sz="3600" dirty="0">
              <a:sym typeface="Helvetica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090005" y="3306631"/>
            <a:ext cx="1624404" cy="10865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1"/>
          <p:cNvSpPr txBox="1"/>
          <p:nvPr/>
        </p:nvSpPr>
        <p:spPr>
          <a:xfrm>
            <a:off x="3984950" y="4806959"/>
            <a:ext cx="383451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Ensemble</a:t>
            </a:r>
          </a:p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0.946~7</a:t>
            </a:r>
            <a:endParaRPr sz="3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318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TextBox 11"/>
          <p:cNvSpPr txBox="1"/>
          <p:nvPr/>
        </p:nvSpPr>
        <p:spPr>
          <a:xfrm>
            <a:off x="1204732" y="4160267"/>
            <a:ext cx="94906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대회 종료 </a:t>
            </a:r>
            <a:r>
              <a:rPr lang="en-US" altLang="ko-KR" sz="3600" dirty="0" smtClean="0">
                <a:sym typeface="Helvetica"/>
              </a:rPr>
              <a:t>3</a:t>
            </a:r>
            <a:r>
              <a:rPr lang="ko-KR" altLang="en-US" sz="3600" dirty="0" smtClean="0">
                <a:sym typeface="Helvetica"/>
              </a:rPr>
              <a:t>주일 전</a:t>
            </a:r>
            <a:r>
              <a:rPr lang="en-US" altLang="ko-KR" sz="3600" dirty="0" smtClean="0">
                <a:sym typeface="Helvetica"/>
              </a:rPr>
              <a:t>, GPT-2 </a:t>
            </a:r>
            <a:r>
              <a:rPr lang="ko-KR" altLang="en-US" sz="3600" dirty="0" smtClean="0">
                <a:sym typeface="Helvetica"/>
              </a:rPr>
              <a:t>추천함</a:t>
            </a:r>
            <a:r>
              <a:rPr lang="en-US" altLang="ko-KR" sz="3600" dirty="0" smtClean="0">
                <a:sym typeface="Helvetica"/>
              </a:rPr>
              <a:t>.</a:t>
            </a:r>
            <a:endParaRPr sz="3600" dirty="0">
              <a:sym typeface="Helveti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89" y="1106693"/>
            <a:ext cx="7620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TextBox 11"/>
          <p:cNvSpPr txBox="1"/>
          <p:nvPr/>
        </p:nvSpPr>
        <p:spPr>
          <a:xfrm>
            <a:off x="1204732" y="3788875"/>
            <a:ext cx="949065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대회 종료 </a:t>
            </a:r>
            <a:r>
              <a:rPr lang="en-US" altLang="ko-KR" sz="3600" dirty="0" smtClean="0">
                <a:sym typeface="Helvetica"/>
              </a:rPr>
              <a:t>1</a:t>
            </a:r>
            <a:r>
              <a:rPr lang="ko-KR" altLang="en-US" sz="3600" dirty="0" err="1" smtClean="0">
                <a:sym typeface="Helvetica"/>
              </a:rPr>
              <a:t>주일전</a:t>
            </a:r>
            <a:r>
              <a:rPr lang="en-US" altLang="ko-KR" sz="3600" dirty="0" smtClean="0">
                <a:sym typeface="Helvetica"/>
              </a:rPr>
              <a:t>, BERT </a:t>
            </a:r>
            <a:r>
              <a:rPr lang="ko-KR" altLang="en-US" sz="3600" dirty="0" smtClean="0">
                <a:sym typeface="Helvetica"/>
              </a:rPr>
              <a:t>보다 더 좋다는 </a:t>
            </a:r>
            <a:r>
              <a:rPr lang="en-US" altLang="ko-KR" sz="3600" dirty="0" smtClean="0">
                <a:sym typeface="Helvetica"/>
              </a:rPr>
              <a:t>XLNET </a:t>
            </a:r>
            <a:r>
              <a:rPr lang="ko-KR" altLang="en-US" sz="3600" dirty="0" err="1" smtClean="0">
                <a:sym typeface="Helvetica"/>
              </a:rPr>
              <a:t>나와버림</a:t>
            </a:r>
            <a:r>
              <a:rPr lang="en-US" altLang="ko-KR" sz="3600" dirty="0" smtClean="0">
                <a:sym typeface="Helvetica"/>
              </a:rPr>
              <a:t>.</a:t>
            </a:r>
            <a:endParaRPr sz="3600" dirty="0">
              <a:sym typeface="Helvetic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6" y="1664919"/>
            <a:ext cx="11192727" cy="162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TextBox 11"/>
          <p:cNvSpPr txBox="1"/>
          <p:nvPr/>
        </p:nvSpPr>
        <p:spPr>
          <a:xfrm>
            <a:off x="7647710" y="1256686"/>
            <a:ext cx="2197288" cy="646331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BERT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636912" y="1009805"/>
            <a:ext cx="3122216" cy="1754326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LSTMs with various embedding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2020375" y="3507649"/>
            <a:ext cx="2496207" cy="646331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XLNET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7647711" y="3507648"/>
            <a:ext cx="2197287" cy="646331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ym typeface="Helvetica"/>
              </a:rPr>
              <a:t>GPT-2</a:t>
            </a:r>
          </a:p>
        </p:txBody>
      </p:sp>
      <p:sp>
        <p:nvSpPr>
          <p:cNvPr id="19" name="덧셈 기호 18"/>
          <p:cNvSpPr/>
          <p:nvPr/>
        </p:nvSpPr>
        <p:spPr>
          <a:xfrm>
            <a:off x="5505809" y="1886968"/>
            <a:ext cx="1395220" cy="13952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1"/>
          <p:cNvSpPr txBox="1"/>
          <p:nvPr/>
        </p:nvSpPr>
        <p:spPr>
          <a:xfrm>
            <a:off x="1087605" y="4868227"/>
            <a:ext cx="9770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위 각각의 성능을 최대한 끌어올려</a:t>
            </a:r>
            <a:r>
              <a:rPr lang="en-US" altLang="ko-KR" sz="3600" dirty="0" smtClean="0">
                <a:sym typeface="Helvetica"/>
              </a:rPr>
              <a:t>, </a:t>
            </a:r>
            <a:r>
              <a:rPr lang="ko-KR" altLang="en-US" sz="3600" dirty="0" smtClean="0">
                <a:sym typeface="Helvetica"/>
              </a:rPr>
              <a:t>잘 섞은 팀</a:t>
            </a:r>
            <a:r>
              <a:rPr lang="en-US" altLang="ko-KR" sz="3600" dirty="0" smtClean="0">
                <a:sym typeface="Helvetica"/>
              </a:rPr>
              <a:t>!!</a:t>
            </a:r>
            <a:endParaRPr sz="3600" dirty="0">
              <a:sym typeface="Helvetic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7605" y="5514558"/>
            <a:ext cx="9770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olidFill>
                  <a:srgbClr val="FF0000"/>
                </a:solidFill>
                <a:sym typeface="Helvetica"/>
              </a:rPr>
              <a:t>단</a:t>
            </a:r>
            <a:r>
              <a:rPr lang="en-US" altLang="ko-KR" sz="3600" dirty="0" smtClean="0">
                <a:solidFill>
                  <a:srgbClr val="FF0000"/>
                </a:solidFill>
                <a:sym typeface="Helvetica"/>
              </a:rPr>
              <a:t>, </a:t>
            </a:r>
            <a:r>
              <a:rPr lang="ko-KR" altLang="en-US" sz="3600" dirty="0" smtClean="0">
                <a:solidFill>
                  <a:srgbClr val="FF0000"/>
                </a:solidFill>
                <a:sym typeface="Helvetica"/>
              </a:rPr>
              <a:t>커널에 에러가 나면 </a:t>
            </a:r>
            <a:r>
              <a:rPr lang="ko-KR" altLang="en-US" sz="3600" dirty="0" err="1" smtClean="0">
                <a:solidFill>
                  <a:srgbClr val="FF0000"/>
                </a:solidFill>
                <a:sym typeface="Helvetica"/>
              </a:rPr>
              <a:t>안됌</a:t>
            </a:r>
            <a:r>
              <a:rPr lang="en-US" altLang="ko-KR" sz="3600" dirty="0" smtClean="0">
                <a:solidFill>
                  <a:srgbClr val="FF0000"/>
                </a:solidFill>
                <a:sym typeface="Helvetica"/>
              </a:rPr>
              <a:t>!!!</a:t>
            </a:r>
            <a:endParaRPr sz="3600" dirty="0">
              <a:solidFill>
                <a:srgbClr val="FF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20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Natural language processing </a:t>
            </a:r>
            <a:r>
              <a:rPr lang="ko-KR" altLang="en-US" dirty="0" smtClean="0"/>
              <a:t>의 강자는</a:t>
            </a:r>
            <a:r>
              <a:rPr lang="en-US" altLang="ko-KR" dirty="0" smtClean="0"/>
              <a:t>..?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923"/>
            <a:ext cx="8377584" cy="4712891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8239038" y="2569660"/>
            <a:ext cx="3678359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첫 </a:t>
            </a:r>
            <a:r>
              <a:rPr lang="ko-KR" altLang="en-US" sz="3600" dirty="0" err="1" smtClean="0">
                <a:solidFill>
                  <a:srgbClr val="00B050"/>
                </a:solidFill>
                <a:sym typeface="Helvetica"/>
              </a:rPr>
              <a:t>상금</a:t>
            </a:r>
            <a:r>
              <a:rPr lang="ko-KR" altLang="en-US" sz="3600" dirty="0" err="1" smtClean="0">
                <a:sym typeface="Helvetica"/>
              </a:rPr>
              <a:t>권</a:t>
            </a:r>
            <a:r>
              <a:rPr lang="en-US" altLang="ko-KR" sz="3600" dirty="0" smtClean="0">
                <a:sym typeface="Helvetica"/>
              </a:rPr>
              <a:t>!!</a:t>
            </a:r>
          </a:p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다음주에</a:t>
            </a:r>
            <a:endParaRPr lang="en-US" altLang="ko-KR" sz="3600" dirty="0" smtClean="0">
              <a:sym typeface="Helvetica"/>
            </a:endParaRPr>
          </a:p>
          <a:p>
            <a:pPr algn="ctr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3600" dirty="0" smtClean="0">
                <a:sym typeface="Helvetica"/>
              </a:rPr>
              <a:t>결과가 나와요</a:t>
            </a:r>
            <a:r>
              <a:rPr lang="en-US" altLang="ko-KR" sz="3600" dirty="0" smtClean="0">
                <a:sym typeface="Helvetica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7924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ko-KR" altLang="en-US" dirty="0" smtClean="0"/>
              <a:t>성능을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알 수 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6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고객의 대출상환 가능성 예측 몇 </a:t>
            </a:r>
            <a:r>
              <a:rPr lang="en-US" altLang="ko-KR" dirty="0" smtClean="0"/>
              <a:t>% </a:t>
            </a:r>
            <a:r>
              <a:rPr lang="ko-KR" altLang="en-US" dirty="0" smtClean="0"/>
              <a:t>가능할까요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80" y="1098119"/>
            <a:ext cx="8886825" cy="1800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80" y="3148013"/>
            <a:ext cx="8540100" cy="22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11060844" cy="5123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바다위</a:t>
            </a:r>
            <a:r>
              <a:rPr lang="ko-KR" altLang="en-US" dirty="0" smtClean="0"/>
              <a:t> 배를 </a:t>
            </a:r>
            <a:r>
              <a:rPr lang="en-US" altLang="ko-KR" dirty="0" err="1" smtClean="0"/>
              <a:t>segmenation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 때 성능은 어느정도 나올까요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7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39" y="1104116"/>
            <a:ext cx="8829675" cy="1809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14" y="3357001"/>
            <a:ext cx="91821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ko-KR" altLang="en-US" dirty="0" smtClean="0"/>
              <a:t>데이터를</a:t>
            </a:r>
            <a:endParaRPr lang="en-US" altLang="ko-KR" dirty="0" smtClean="0"/>
          </a:p>
          <a:p>
            <a:r>
              <a:rPr lang="ko-KR" altLang="en-US" dirty="0" smtClean="0"/>
              <a:t>구할 수 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75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Dataset</a:t>
            </a:r>
          </a:p>
        </p:txBody>
      </p:sp>
      <p:sp>
        <p:nvSpPr>
          <p:cNvPr id="18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184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TextBox 4"/>
          <p:cNvSpPr txBox="1"/>
          <p:nvPr/>
        </p:nvSpPr>
        <p:spPr>
          <a:xfrm>
            <a:off x="1987419" y="1627422"/>
            <a:ext cx="8312282" cy="199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2019/07/03</a:t>
            </a:r>
            <a:r>
              <a:rPr dirty="0" smtClean="0"/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기준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캐글에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등록되어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있고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다운받을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수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있는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데이터셋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숫자는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algn="ctr">
              <a:defRPr sz="4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18,786</a:t>
            </a:r>
            <a:r>
              <a:rPr dirty="0" smtClean="0"/>
              <a:t> 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964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t>Competition - Data Race for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데이터 과학자</a:t>
            </a:r>
            <a:r>
              <a:t>!</a:t>
            </a:r>
          </a:p>
        </p:txBody>
      </p:sp>
      <p:sp>
        <p:nvSpPr>
          <p:cNvPr id="130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1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4" name="모서리가 둥근 직사각형 32"/>
          <p:cNvGrpSpPr/>
          <p:nvPr/>
        </p:nvGrpSpPr>
        <p:grpSpPr>
          <a:xfrm>
            <a:off x="3285945" y="905251"/>
            <a:ext cx="6319515" cy="533401"/>
            <a:chOff x="0" y="0"/>
            <a:chExt cx="6319513" cy="533400"/>
          </a:xfrm>
        </p:grpSpPr>
        <p:sp>
          <p:nvSpPr>
            <p:cNvPr id="132" name="Rounded Rectangle"/>
            <p:cNvSpPr/>
            <p:nvPr/>
          </p:nvSpPr>
          <p:spPr>
            <a:xfrm>
              <a:off x="0" y="0"/>
              <a:ext cx="6319514" cy="533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  <p:sp>
          <p:nvSpPr>
            <p:cNvPr id="133" name="기업, 정부기관, 단체, 연구소, 개인"/>
            <p:cNvSpPr txBox="1"/>
            <p:nvPr/>
          </p:nvSpPr>
          <p:spPr>
            <a:xfrm>
              <a:off x="26038" y="3941"/>
              <a:ext cx="6267438" cy="525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/>
              </a:pPr>
              <a:r>
                <a:t>기업, 정부기관, 단체, 연구소, 개인</a:t>
              </a:r>
            </a:p>
          </p:txBody>
        </p:sp>
      </p:grpSp>
      <p:pic>
        <p:nvPicPr>
          <p:cNvPr id="135" name="그림 34" descr="그림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5259" y="3042026"/>
            <a:ext cx="1930730" cy="81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아래쪽 화살표 35"/>
          <p:cNvSpPr/>
          <p:nvPr/>
        </p:nvSpPr>
        <p:spPr>
          <a:xfrm>
            <a:off x="3605998" y="2011602"/>
            <a:ext cx="5429251" cy="86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F7FAFD"/>
              </a:gs>
              <a:gs pos="74000">
                <a:srgbClr val="B5D2EC"/>
              </a:gs>
              <a:gs pos="83000">
                <a:srgbClr val="B5D2EC"/>
              </a:gs>
              <a:gs pos="100000">
                <a:srgbClr val="CEE1F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TextBox 36"/>
          <p:cNvSpPr txBox="1"/>
          <p:nvPr/>
        </p:nvSpPr>
        <p:spPr>
          <a:xfrm>
            <a:off x="4326890" y="1702646"/>
            <a:ext cx="3835066" cy="8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Dataset</a:t>
            </a:r>
          </a:p>
          <a:p>
            <a:pPr algn="ctr">
              <a:def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 Prize </a:t>
            </a:r>
          </a:p>
        </p:txBody>
      </p:sp>
      <p:sp>
        <p:nvSpPr>
          <p:cNvPr id="138" name="아래쪽 화살표 37"/>
          <p:cNvSpPr/>
          <p:nvPr/>
        </p:nvSpPr>
        <p:spPr>
          <a:xfrm>
            <a:off x="2930978" y="4564798"/>
            <a:ext cx="7029451" cy="988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F7FAFD"/>
              </a:gs>
              <a:gs pos="74000">
                <a:srgbClr val="B5D2EC"/>
              </a:gs>
              <a:gs pos="83000">
                <a:srgbClr val="B5D2EC"/>
              </a:gs>
              <a:gs pos="100000">
                <a:srgbClr val="CEE1F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TextBox 38"/>
          <p:cNvSpPr txBox="1"/>
          <p:nvPr/>
        </p:nvSpPr>
        <p:spPr>
          <a:xfrm>
            <a:off x="2496336" y="3940880"/>
            <a:ext cx="7648576" cy="121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Dataset &amp; Prize</a:t>
            </a:r>
          </a:p>
          <a:p>
            <a:pPr algn="ctr">
              <a:defRPr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개발 환경</a:t>
            </a:r>
            <a:r>
              <a:t>(kernel)</a:t>
            </a:r>
            <a:br/>
            <a:r>
              <a:rPr>
                <a:latin typeface="+mn-lt"/>
                <a:ea typeface="+mn-ea"/>
                <a:cs typeface="+mn-cs"/>
                <a:sym typeface="Helvetica"/>
              </a:rPr>
              <a:t>커뮤니티</a:t>
            </a:r>
            <a:r>
              <a:t>(follow, discussion)</a:t>
            </a:r>
          </a:p>
        </p:txBody>
      </p:sp>
      <p:grpSp>
        <p:nvGrpSpPr>
          <p:cNvPr id="142" name="모서리가 둥근 직사각형 39"/>
          <p:cNvGrpSpPr/>
          <p:nvPr/>
        </p:nvGrpSpPr>
        <p:grpSpPr>
          <a:xfrm>
            <a:off x="3549855" y="5661830"/>
            <a:ext cx="5541539" cy="548140"/>
            <a:chOff x="0" y="0"/>
            <a:chExt cx="5541538" cy="548139"/>
          </a:xfrm>
        </p:grpSpPr>
        <p:sp>
          <p:nvSpPr>
            <p:cNvPr id="140" name="Rounded Rectangle"/>
            <p:cNvSpPr/>
            <p:nvPr/>
          </p:nvSpPr>
          <p:spPr>
            <a:xfrm>
              <a:off x="0" y="7369"/>
              <a:ext cx="5541539" cy="5334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  <p:sp>
          <p:nvSpPr>
            <p:cNvPr id="141" name="전 세계 데이터 사이언티스트"/>
            <p:cNvSpPr txBox="1"/>
            <p:nvPr/>
          </p:nvSpPr>
          <p:spPr>
            <a:xfrm>
              <a:off x="26037" y="0"/>
              <a:ext cx="5489464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r>
                <a:t>전 세계 데이터 사이언티스트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6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Dataset</a:t>
            </a:r>
          </a:p>
        </p:txBody>
      </p:sp>
      <p:sp>
        <p:nvSpPr>
          <p:cNvPr id="18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184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3576"/>
          <a:stretch/>
        </p:blipFill>
        <p:spPr>
          <a:xfrm>
            <a:off x="0" y="1297156"/>
            <a:ext cx="5954933" cy="33354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3288"/>
          <a:stretch/>
        </p:blipFill>
        <p:spPr>
          <a:xfrm>
            <a:off x="5954933" y="1297156"/>
            <a:ext cx="6034539" cy="33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Dataset</a:t>
            </a:r>
          </a:p>
        </p:txBody>
      </p:sp>
      <p:sp>
        <p:nvSpPr>
          <p:cNvPr id="18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184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3222"/>
          <a:stretch/>
        </p:blipFill>
        <p:spPr>
          <a:xfrm>
            <a:off x="179998" y="1396044"/>
            <a:ext cx="5813178" cy="3236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09" y="1396044"/>
            <a:ext cx="5860113" cy="32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6. </a:t>
            </a:r>
            <a:r>
              <a:rPr lang="ko-KR" altLang="en-US" dirty="0" smtClean="0"/>
              <a:t>회사 홍보가</a:t>
            </a:r>
            <a:endParaRPr lang="en-US" altLang="ko-KR" dirty="0" smtClean="0"/>
          </a:p>
          <a:p>
            <a:r>
              <a:rPr lang="ko-KR" altLang="en-US" dirty="0" smtClean="0"/>
              <a:t>가능하다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9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Dataset</a:t>
            </a:r>
          </a:p>
        </p:txBody>
      </p:sp>
      <p:sp>
        <p:nvSpPr>
          <p:cNvPr id="18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184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28" y="852063"/>
            <a:ext cx="8953500" cy="1781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28" y="2998440"/>
            <a:ext cx="8943975" cy="2152650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1731174" y="5516292"/>
            <a:ext cx="913251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>
                <a:sym typeface="Helvetica"/>
              </a:rPr>
              <a:t>-&gt; Public score 1, 2, 3 </a:t>
            </a:r>
            <a:r>
              <a:rPr lang="ko-KR" altLang="en-US" sz="2800" dirty="0" smtClean="0">
                <a:sym typeface="Helvetica"/>
              </a:rPr>
              <a:t>등이 </a:t>
            </a:r>
            <a:r>
              <a:rPr lang="en-US" altLang="ko-KR" sz="2800" dirty="0" err="1" smtClean="0">
                <a:sym typeface="Helvetica"/>
              </a:rPr>
              <a:t>DeNA</a:t>
            </a:r>
            <a:r>
              <a:rPr lang="en-US" altLang="ko-KR" sz="2800" dirty="0" smtClean="0">
                <a:sym typeface="Helvetica"/>
              </a:rPr>
              <a:t> </a:t>
            </a:r>
            <a:r>
              <a:rPr lang="ko-KR" altLang="en-US" sz="2800" dirty="0" smtClean="0">
                <a:sym typeface="Helvetica"/>
              </a:rPr>
              <a:t>라는 일본 기업</a:t>
            </a:r>
            <a:r>
              <a:rPr lang="en-US" altLang="ko-KR" sz="2800" dirty="0" smtClean="0">
                <a:sym typeface="Helvetica"/>
              </a:rPr>
              <a:t>!</a:t>
            </a:r>
            <a:endParaRPr sz="28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26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7. </a:t>
            </a:r>
            <a:r>
              <a:rPr lang="ko-KR" altLang="en-US" dirty="0" smtClean="0"/>
              <a:t>용돈을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벌 수 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7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dirty="0" smtClean="0"/>
              <a:t>용돈 벌 곳이 어디 있나요</a:t>
            </a:r>
            <a:r>
              <a:rPr lang="en-US" altLang="ko-KR" dirty="0" smtClean="0"/>
              <a:t>…</a:t>
            </a:r>
            <a:r>
              <a:rPr lang="ko-KR" altLang="en-US" dirty="0" smtClean="0"/>
              <a:t>흑</a:t>
            </a:r>
            <a:endParaRPr dirty="0"/>
          </a:p>
        </p:txBody>
      </p:sp>
      <p:sp>
        <p:nvSpPr>
          <p:cNvPr id="28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83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텍스트 개체 틀 2"/>
          <p:cNvSpPr txBox="1"/>
          <p:nvPr/>
        </p:nvSpPr>
        <p:spPr>
          <a:xfrm>
            <a:off x="1114742" y="2341881"/>
            <a:ext cx="10416584" cy="18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6000"/>
            </a:pPr>
            <a:r>
              <a:rPr dirty="0" err="1"/>
              <a:t>캐글은</a:t>
            </a:r>
            <a:r>
              <a:rPr dirty="0"/>
              <a:t> </a:t>
            </a:r>
            <a:r>
              <a:rPr dirty="0" err="1"/>
              <a:t>상금이</a:t>
            </a:r>
            <a:r>
              <a:rPr dirty="0"/>
              <a:t> </a:t>
            </a:r>
            <a:r>
              <a:rPr dirty="0" err="1"/>
              <a:t>큽니다</a:t>
            </a:r>
            <a:endParaRPr dirty="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5400">
                <a:solidFill>
                  <a:srgbClr val="FF0000"/>
                </a:solidFill>
              </a:defRPr>
            </a:pPr>
            <a:r>
              <a:rPr dirty="0" err="1"/>
              <a:t>대체로</a:t>
            </a:r>
            <a:r>
              <a:rPr dirty="0"/>
              <a:t> </a:t>
            </a:r>
            <a:r>
              <a:rPr dirty="0" err="1"/>
              <a:t>최소</a:t>
            </a:r>
            <a:r>
              <a:rPr dirty="0"/>
              <a:t> </a:t>
            </a:r>
            <a:r>
              <a:rPr dirty="0" err="1"/>
              <a:t>몇백만원</a:t>
            </a:r>
            <a:r>
              <a:rPr dirty="0"/>
              <a:t> </a:t>
            </a:r>
            <a:r>
              <a:rPr dirty="0" err="1"/>
              <a:t>이상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5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dirty="0" smtClean="0"/>
              <a:t>저도 용돈 벌고 싶어요 </a:t>
            </a:r>
            <a:endParaRPr dirty="0"/>
          </a:p>
        </p:txBody>
      </p:sp>
      <p:sp>
        <p:nvSpPr>
          <p:cNvPr id="28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28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텍스트 개체 틀 2"/>
          <p:cNvSpPr txBox="1"/>
          <p:nvPr/>
        </p:nvSpPr>
        <p:spPr>
          <a:xfrm>
            <a:off x="688023" y="815055"/>
            <a:ext cx="10416583" cy="964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defRPr sz="5400">
                <a:solidFill>
                  <a:srgbClr val="FF0000"/>
                </a:solidFill>
              </a:defRPr>
            </a:pPr>
            <a:r>
              <a:t>그 어려운 것을 OO 가 해냅니다.</a:t>
            </a:r>
          </a:p>
        </p:txBody>
      </p:sp>
      <p:pic>
        <p:nvPicPr>
          <p:cNvPr id="290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463" y="2198224"/>
            <a:ext cx="8043483" cy="120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rcRect t="32892" b="15661"/>
          <a:stretch>
            <a:fillRect/>
          </a:stretch>
        </p:blipFill>
        <p:spPr>
          <a:xfrm>
            <a:off x="1004463" y="1703215"/>
            <a:ext cx="8043483" cy="64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42" y="4574678"/>
            <a:ext cx="9067801" cy="123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그림 5" descr="그림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3504" y="3726953"/>
            <a:ext cx="8829676" cy="84772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직사각형 9"/>
          <p:cNvSpPr/>
          <p:nvPr/>
        </p:nvSpPr>
        <p:spPr>
          <a:xfrm>
            <a:off x="943503" y="2987039"/>
            <a:ext cx="7993606" cy="417284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직사각형 11"/>
          <p:cNvSpPr/>
          <p:nvPr/>
        </p:nvSpPr>
        <p:spPr>
          <a:xfrm>
            <a:off x="1054341" y="5412109"/>
            <a:ext cx="8718837" cy="417284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4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My prize is always what I have learned</a:t>
            </a:r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563799" y="1923727"/>
            <a:ext cx="8982021" cy="345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dirty="0" err="1"/>
              <a:t>여지껏</a:t>
            </a:r>
            <a:r>
              <a:rPr dirty="0"/>
              <a:t> </a:t>
            </a:r>
            <a:r>
              <a:rPr dirty="0" err="1"/>
              <a:t>배운</a:t>
            </a:r>
            <a:r>
              <a:rPr dirty="0"/>
              <a:t> </a:t>
            </a:r>
            <a:r>
              <a:rPr dirty="0" err="1"/>
              <a:t>것이</a:t>
            </a:r>
            <a:r>
              <a:rPr dirty="0"/>
              <a:t> </a:t>
            </a:r>
          </a:p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dirty="0" err="1"/>
              <a:t>언제나</a:t>
            </a:r>
            <a:r>
              <a:rPr dirty="0"/>
              <a:t> </a:t>
            </a:r>
          </a:p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dirty="0" err="1"/>
              <a:t>저의</a:t>
            </a:r>
            <a:r>
              <a:rPr dirty="0"/>
              <a:t> prize </a:t>
            </a:r>
            <a:r>
              <a:rPr dirty="0" err="1"/>
              <a:t>입니다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33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355925" y="1831929"/>
            <a:ext cx="7472262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8. </a:t>
            </a:r>
            <a:r>
              <a:rPr lang="ko-KR" altLang="en-US" dirty="0" smtClean="0"/>
              <a:t>포트폴리오가</a:t>
            </a:r>
            <a:endParaRPr lang="en-US" altLang="ko-KR" dirty="0" smtClean="0"/>
          </a:p>
          <a:p>
            <a:r>
              <a:rPr lang="ko-KR" altLang="en-US" dirty="0" smtClean="0"/>
              <a:t>만들어진다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34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My prize is always what I have learned</a:t>
            </a:r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563799" y="1923727"/>
            <a:ext cx="8982021" cy="314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dirty="0" smtClean="0"/>
              <a:t>AI </a:t>
            </a:r>
            <a:r>
              <a:rPr lang="ko-KR" altLang="en-US" dirty="0" smtClean="0"/>
              <a:t>를 할 줄 안다는</a:t>
            </a:r>
            <a:endParaRPr lang="en-US" altLang="ko-KR" dirty="0" smtClean="0"/>
          </a:p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dirty="0" smtClean="0"/>
              <a:t>것을 어떻게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증명 할까요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583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t>Dataset - Data Playground for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데이터 과학자</a:t>
            </a:r>
            <a:r>
              <a:t>!</a:t>
            </a:r>
          </a:p>
        </p:txBody>
      </p:sp>
      <p:sp>
        <p:nvSpPr>
          <p:cNvPr id="16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9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2" name="모서리가 둥근 직사각형 32"/>
          <p:cNvGrpSpPr/>
          <p:nvPr/>
        </p:nvGrpSpPr>
        <p:grpSpPr>
          <a:xfrm>
            <a:off x="3285945" y="905251"/>
            <a:ext cx="6319515" cy="533401"/>
            <a:chOff x="0" y="0"/>
            <a:chExt cx="6319513" cy="533400"/>
          </a:xfrm>
        </p:grpSpPr>
        <p:sp>
          <p:nvSpPr>
            <p:cNvPr id="170" name="Rounded Rectangle"/>
            <p:cNvSpPr/>
            <p:nvPr/>
          </p:nvSpPr>
          <p:spPr>
            <a:xfrm>
              <a:off x="0" y="0"/>
              <a:ext cx="6319514" cy="533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  <p:sp>
          <p:nvSpPr>
            <p:cNvPr id="171" name="기업, 정부기관, 단체, 연구소, 개인"/>
            <p:cNvSpPr txBox="1"/>
            <p:nvPr/>
          </p:nvSpPr>
          <p:spPr>
            <a:xfrm>
              <a:off x="26038" y="3941"/>
              <a:ext cx="6267438" cy="525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/>
              </a:pPr>
              <a:r>
                <a:t>기업, 정부기관, 단체, 연구소, 개인</a:t>
              </a:r>
            </a:p>
          </p:txBody>
        </p:sp>
      </p:grpSp>
      <p:pic>
        <p:nvPicPr>
          <p:cNvPr id="173" name="그림 34" descr="그림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5259" y="3042026"/>
            <a:ext cx="1930730" cy="81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아래쪽 화살표 35"/>
          <p:cNvSpPr/>
          <p:nvPr/>
        </p:nvSpPr>
        <p:spPr>
          <a:xfrm>
            <a:off x="3605998" y="2011602"/>
            <a:ext cx="5429251" cy="86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F7FAFD"/>
              </a:gs>
              <a:gs pos="74000">
                <a:srgbClr val="B5D2EC"/>
              </a:gs>
              <a:gs pos="83000">
                <a:srgbClr val="B5D2EC"/>
              </a:gs>
              <a:gs pos="100000">
                <a:srgbClr val="CEE1F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TextBox 36"/>
          <p:cNvSpPr txBox="1"/>
          <p:nvPr/>
        </p:nvSpPr>
        <p:spPr>
          <a:xfrm>
            <a:off x="4326890" y="1702646"/>
            <a:ext cx="3835066" cy="8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Dataset</a:t>
            </a:r>
          </a:p>
          <a:p>
            <a:pPr algn="ctr">
              <a:def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 or without Prize </a:t>
            </a:r>
          </a:p>
        </p:txBody>
      </p:sp>
      <p:sp>
        <p:nvSpPr>
          <p:cNvPr id="176" name="아래쪽 화살표 37"/>
          <p:cNvSpPr/>
          <p:nvPr/>
        </p:nvSpPr>
        <p:spPr>
          <a:xfrm>
            <a:off x="2930978" y="4564798"/>
            <a:ext cx="7029451" cy="988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F7FAFD"/>
              </a:gs>
              <a:gs pos="74000">
                <a:srgbClr val="B5D2EC"/>
              </a:gs>
              <a:gs pos="83000">
                <a:srgbClr val="B5D2EC"/>
              </a:gs>
              <a:gs pos="100000">
                <a:srgbClr val="CEE1F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TextBox 38"/>
          <p:cNvSpPr txBox="1"/>
          <p:nvPr/>
        </p:nvSpPr>
        <p:spPr>
          <a:xfrm>
            <a:off x="2496336" y="3940880"/>
            <a:ext cx="7648576" cy="121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Dataset &amp; Prize</a:t>
            </a:r>
          </a:p>
          <a:p>
            <a:pPr algn="ctr">
              <a:defRPr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개발 환경</a:t>
            </a:r>
            <a:r>
              <a:t>(kernel)</a:t>
            </a:r>
            <a:br/>
            <a:r>
              <a:rPr>
                <a:latin typeface="+mn-lt"/>
                <a:ea typeface="+mn-ea"/>
                <a:cs typeface="+mn-cs"/>
                <a:sym typeface="Helvetica"/>
              </a:rPr>
              <a:t>커뮤니티</a:t>
            </a:r>
            <a:r>
              <a:t>(follow, discussion)</a:t>
            </a:r>
          </a:p>
        </p:txBody>
      </p:sp>
      <p:grpSp>
        <p:nvGrpSpPr>
          <p:cNvPr id="180" name="모서리가 둥근 직사각형 39"/>
          <p:cNvGrpSpPr/>
          <p:nvPr/>
        </p:nvGrpSpPr>
        <p:grpSpPr>
          <a:xfrm>
            <a:off x="3549855" y="5661830"/>
            <a:ext cx="5541539" cy="548140"/>
            <a:chOff x="0" y="0"/>
            <a:chExt cx="5541538" cy="548139"/>
          </a:xfrm>
        </p:grpSpPr>
        <p:sp>
          <p:nvSpPr>
            <p:cNvPr id="178" name="Rounded Rectangle"/>
            <p:cNvSpPr/>
            <p:nvPr/>
          </p:nvSpPr>
          <p:spPr>
            <a:xfrm>
              <a:off x="0" y="7369"/>
              <a:ext cx="5541539" cy="5334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  <p:sp>
          <p:nvSpPr>
            <p:cNvPr id="179" name="전 세계 데이터 사이언티스트"/>
            <p:cNvSpPr txBox="1"/>
            <p:nvPr/>
          </p:nvSpPr>
          <p:spPr>
            <a:xfrm>
              <a:off x="26037" y="0"/>
              <a:ext cx="5489464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r>
                <a:t>전 세계 데이터 사이언티스트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할 줄 압니다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0" y="1181669"/>
            <a:ext cx="6861571" cy="4572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73717" y="1139887"/>
            <a:ext cx="4372293" cy="3404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 err="1"/>
              <a:t>머신러닝</a:t>
            </a:r>
            <a:r>
              <a:rPr lang="ko-KR" altLang="en-US" sz="2400" dirty="0"/>
              <a:t> 대회 세계랭킹</a:t>
            </a:r>
            <a:endParaRPr lang="en-US" altLang="ko-KR" sz="2400" dirty="0"/>
          </a:p>
          <a:p>
            <a:r>
              <a:rPr lang="en-US" altLang="ko-KR" sz="3200" dirty="0" smtClean="0">
                <a:solidFill>
                  <a:srgbClr val="FF0000"/>
                </a:solidFill>
              </a:rPr>
              <a:t>600/113,357 (</a:t>
            </a:r>
            <a:r>
              <a:rPr lang="ko-KR" altLang="en-US" sz="3200" dirty="0" smtClean="0">
                <a:solidFill>
                  <a:srgbClr val="FF0000"/>
                </a:solidFill>
              </a:rPr>
              <a:t>상위 </a:t>
            </a:r>
            <a:r>
              <a:rPr lang="en-US" altLang="ko-KR" sz="3200" dirty="0">
                <a:solidFill>
                  <a:srgbClr val="FF0000"/>
                </a:solidFill>
              </a:rPr>
              <a:t>0.5 </a:t>
            </a:r>
            <a:r>
              <a:rPr lang="en-US" altLang="ko-KR" sz="3200" dirty="0" smtClean="0">
                <a:solidFill>
                  <a:srgbClr val="FF0000"/>
                </a:solidFill>
              </a:rPr>
              <a:t>%)</a:t>
            </a:r>
            <a:endParaRPr lang="en-US" altLang="ko-KR" sz="32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정형 대회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은메달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개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동메달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개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딥러닝</a:t>
            </a:r>
            <a:r>
              <a:rPr lang="ko-KR" altLang="en-US" dirty="0">
                <a:solidFill>
                  <a:schemeClr val="tx1"/>
                </a:solidFill>
              </a:rPr>
              <a:t> 대회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은메달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개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동메달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개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신호처리 대회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동메달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개 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b="1" dirty="0" smtClean="0">
                <a:solidFill>
                  <a:schemeClr val="tx1"/>
                </a:solidFill>
              </a:rPr>
              <a:t>자연어</a:t>
            </a:r>
            <a:r>
              <a:rPr lang="en-US" altLang="ko-KR" b="1" dirty="0" smtClean="0">
                <a:solidFill>
                  <a:schemeClr val="tx1"/>
                </a:solidFill>
              </a:rPr>
              <a:t>!!!!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Toxic </a:t>
            </a:r>
            <a:r>
              <a:rPr lang="ko-KR" altLang="en-US" b="1" dirty="0" smtClean="0">
                <a:solidFill>
                  <a:schemeClr val="tx1"/>
                </a:solidFill>
              </a:rPr>
              <a:t>제발 </a:t>
            </a:r>
            <a:r>
              <a:rPr lang="ko-KR" altLang="en-US" b="1" dirty="0" err="1" smtClean="0">
                <a:solidFill>
                  <a:schemeClr val="tx1"/>
                </a:solidFill>
              </a:rPr>
              <a:t>ㅠㅠㅠㅠ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73717" y="4770132"/>
            <a:ext cx="4372293" cy="1325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커널 공유 세계랭킹</a:t>
            </a:r>
            <a:endParaRPr lang="en-US" altLang="ko-KR" dirty="0"/>
          </a:p>
          <a:p>
            <a:r>
              <a:rPr lang="en-US" altLang="ko-KR" sz="3200" dirty="0" smtClean="0">
                <a:solidFill>
                  <a:srgbClr val="FF0000"/>
                </a:solidFill>
              </a:rPr>
              <a:t>49/95,586</a:t>
            </a:r>
            <a:r>
              <a:rPr lang="en-US" altLang="ko-KR" sz="3200" dirty="0">
                <a:solidFill>
                  <a:srgbClr val="FF0000"/>
                </a:solidFill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(</a:t>
            </a:r>
            <a:r>
              <a:rPr lang="ko-KR" altLang="en-US" sz="3200" dirty="0" smtClean="0">
                <a:solidFill>
                  <a:srgbClr val="FF0000"/>
                </a:solidFill>
              </a:rPr>
              <a:t>상위 </a:t>
            </a:r>
            <a:r>
              <a:rPr lang="en-US" altLang="ko-KR" sz="3200" dirty="0" smtClean="0">
                <a:solidFill>
                  <a:srgbClr val="FF0000"/>
                </a:solidFill>
              </a:rPr>
              <a:t>0.05 %)</a:t>
            </a:r>
          </a:p>
        </p:txBody>
      </p:sp>
    </p:spTree>
    <p:extLst>
      <p:ext uri="{BB962C8B-B14F-4D97-AF65-F5344CB8AC3E}">
        <p14:creationId xmlns:p14="http://schemas.microsoft.com/office/powerpoint/2010/main" val="19031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머신러닝은</a:t>
            </a:r>
            <a:r>
              <a:rPr lang="ko-KR" altLang="en-US" dirty="0" smtClean="0"/>
              <a:t> 잘 써야하는 도구입니다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563799" y="2443889"/>
            <a:ext cx="8982021" cy="208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800" dirty="0" err="1" smtClean="0"/>
              <a:t>머신러닝을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얼마나 쓸 줄 아는지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확연하게 보여주지 않나요</a:t>
            </a:r>
            <a:r>
              <a:rPr lang="en-US" altLang="ko-KR" sz="4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613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355925" y="1831929"/>
            <a:ext cx="7472262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/>
              <a:t>9</a:t>
            </a:r>
            <a:r>
              <a:rPr lang="en-US" dirty="0" smtClean="0"/>
              <a:t>. AI </a:t>
            </a:r>
            <a:r>
              <a:rPr lang="ko-KR" altLang="en-US" dirty="0" smtClean="0"/>
              <a:t>실력이</a:t>
            </a:r>
            <a:endParaRPr lang="en-US" altLang="ko-KR" dirty="0" smtClean="0"/>
          </a:p>
          <a:p>
            <a:r>
              <a:rPr lang="ko-KR" altLang="en-US" dirty="0" smtClean="0"/>
              <a:t>상승한다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83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개인적 측면 </a:t>
            </a:r>
            <a:r>
              <a:t>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경험 실력 </a:t>
            </a:r>
            <a:r>
              <a:t>FOR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정형 데이터</a:t>
            </a:r>
          </a:p>
        </p:txBody>
      </p:sp>
      <p:sp>
        <p:nvSpPr>
          <p:cNvPr id="23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232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TextBox 4"/>
          <p:cNvSpPr txBox="1"/>
          <p:nvPr/>
        </p:nvSpPr>
        <p:spPr>
          <a:xfrm>
            <a:off x="-173103" y="995137"/>
            <a:ext cx="11335991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Porto: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고객이 내년에 자동차 보험금 청구를 할 것인가</a:t>
            </a:r>
            <a:r>
              <a:t>?</a:t>
            </a:r>
          </a:p>
        </p:txBody>
      </p:sp>
      <p:sp>
        <p:nvSpPr>
          <p:cNvPr id="234" name="TextBox 5"/>
          <p:cNvSpPr txBox="1"/>
          <p:nvPr/>
        </p:nvSpPr>
        <p:spPr>
          <a:xfrm>
            <a:off x="213819" y="1716388"/>
            <a:ext cx="10151506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Home Credit: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고객이 앞으로 대출 상환을 할 것인가</a:t>
            </a:r>
            <a:r>
              <a:t>?</a:t>
            </a:r>
          </a:p>
        </p:txBody>
      </p:sp>
      <p:sp>
        <p:nvSpPr>
          <p:cNvPr id="235" name="TextBox 11"/>
          <p:cNvSpPr txBox="1"/>
          <p:nvPr/>
        </p:nvSpPr>
        <p:spPr>
          <a:xfrm>
            <a:off x="474557" y="4067535"/>
            <a:ext cx="117174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New York taxi: Taxi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탑승 시간을 예측하라</a:t>
            </a:r>
          </a:p>
        </p:txBody>
      </p:sp>
      <p:sp>
        <p:nvSpPr>
          <p:cNvPr id="236" name="TextBox 12"/>
          <p:cNvSpPr txBox="1"/>
          <p:nvPr/>
        </p:nvSpPr>
        <p:spPr>
          <a:xfrm>
            <a:off x="386814" y="2499971"/>
            <a:ext cx="11335991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Costa rican: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고객의 소득 수준을 </a:t>
            </a:r>
            <a:r>
              <a:t>ML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로 구분하라</a:t>
            </a:r>
          </a:p>
        </p:txBody>
      </p:sp>
      <p:sp>
        <p:nvSpPr>
          <p:cNvPr id="237" name="TextBox 13"/>
          <p:cNvSpPr txBox="1"/>
          <p:nvPr/>
        </p:nvSpPr>
        <p:spPr>
          <a:xfrm>
            <a:off x="474557" y="3283951"/>
            <a:ext cx="11335991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Elo: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거래 내역 데이터를 가지고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고객 충성도를 예측하라</a:t>
            </a:r>
          </a:p>
        </p:txBody>
      </p:sp>
      <p:sp>
        <p:nvSpPr>
          <p:cNvPr id="238" name="TextBox 14"/>
          <p:cNvSpPr txBox="1"/>
          <p:nvPr/>
        </p:nvSpPr>
        <p:spPr>
          <a:xfrm>
            <a:off x="464626" y="4858508"/>
            <a:ext cx="11335991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직방</a:t>
            </a:r>
            <a:r>
              <a:t>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아파트 거래가격 예측하라</a:t>
            </a:r>
          </a:p>
        </p:txBody>
      </p:sp>
      <p:sp>
        <p:nvSpPr>
          <p:cNvPr id="239" name="TextBox 15"/>
          <p:cNvSpPr txBox="1"/>
          <p:nvPr/>
        </p:nvSpPr>
        <p:spPr>
          <a:xfrm>
            <a:off x="464625" y="5565376"/>
            <a:ext cx="11335991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INFOCARE: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아파트 경매가격 예측해라</a:t>
            </a:r>
          </a:p>
        </p:txBody>
      </p:sp>
    </p:spTree>
    <p:extLst>
      <p:ext uri="{BB962C8B-B14F-4D97-AF65-F5344CB8AC3E}">
        <p14:creationId xmlns:p14="http://schemas.microsoft.com/office/powerpoint/2010/main" val="3884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개인적 측면 </a:t>
            </a:r>
            <a:r>
              <a:t>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경험 실력 </a:t>
            </a:r>
            <a:r>
              <a:t>FOR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정형 데이터</a:t>
            </a:r>
          </a:p>
        </p:txBody>
      </p:sp>
      <p:sp>
        <p:nvSpPr>
          <p:cNvPr id="24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243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4" name="텍스트 개체 틀 2"/>
          <p:cNvSpPr txBox="1"/>
          <p:nvPr/>
        </p:nvSpPr>
        <p:spPr>
          <a:xfrm>
            <a:off x="409913" y="781996"/>
            <a:ext cx="6008629" cy="526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200"/>
            </a:pPr>
            <a:r>
              <a:t>Exploratory data analysis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Data visualization</a:t>
            </a:r>
            <a:endParaRPr sz="200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Matplotlib, Seaborn, Plotly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Data mining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Pandas, numpy</a:t>
            </a:r>
          </a:p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200"/>
            </a:pPr>
            <a:r>
              <a:t>Feature engineering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Time series features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Categorical features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Numerical features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Aggregation features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Ratio features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Product features</a:t>
            </a:r>
          </a:p>
        </p:txBody>
      </p:sp>
      <p:sp>
        <p:nvSpPr>
          <p:cNvPr id="245" name="텍스트 개체 틀 2"/>
          <p:cNvSpPr txBox="1"/>
          <p:nvPr/>
        </p:nvSpPr>
        <p:spPr>
          <a:xfrm>
            <a:off x="6418541" y="837208"/>
            <a:ext cx="5520948" cy="539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2800"/>
            </a:pPr>
            <a:r>
              <a:t>Data preparation	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Data augmentation (imbalance</a:t>
            </a:r>
            <a:endParaRPr sz="200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Upsampling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Downsampling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SMOTE</a:t>
            </a:r>
          </a:p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2800"/>
            </a:pPr>
            <a:r>
              <a:t>Model development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Sklearn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Linear model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Non-linear model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Tree-model</a:t>
            </a:r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400"/>
            </a:pPr>
            <a:r>
              <a:t>Not sklearn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Xgboost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Lightgbm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Catboost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000"/>
            </a:pPr>
            <a:r>
              <a:t>LibFFM</a:t>
            </a:r>
          </a:p>
        </p:txBody>
      </p:sp>
    </p:spTree>
    <p:extLst>
      <p:ext uri="{BB962C8B-B14F-4D97-AF65-F5344CB8AC3E}">
        <p14:creationId xmlns:p14="http://schemas.microsoft.com/office/powerpoint/2010/main" val="22328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개인적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측면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–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경험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실력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FOR </a:t>
            </a:r>
            <a:r>
              <a:rPr lang="ko-KR" altLang="en-US" dirty="0" smtClean="0">
                <a:latin typeface="+mn-lt"/>
                <a:ea typeface="+mn-ea"/>
                <a:cs typeface="+mn-cs"/>
                <a:sym typeface="Helvetica"/>
              </a:rPr>
              <a:t>정형 데이터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249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0" name="텍스트 개체 틀 2"/>
          <p:cNvSpPr txBox="1"/>
          <p:nvPr/>
        </p:nvSpPr>
        <p:spPr>
          <a:xfrm>
            <a:off x="409913" y="944346"/>
            <a:ext cx="6008629" cy="373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600"/>
            </a:pPr>
            <a:r>
              <a:t>Model evaluation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200"/>
            </a:pPr>
            <a:r>
              <a:t>Various metrics</a:t>
            </a:r>
            <a:endParaRPr sz="200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Accuracy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Precision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Recall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F1-score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Etc.</a:t>
            </a:r>
          </a:p>
        </p:txBody>
      </p:sp>
      <p:sp>
        <p:nvSpPr>
          <p:cNvPr id="251" name="텍스트 개체 틀 2"/>
          <p:cNvSpPr txBox="1"/>
          <p:nvPr/>
        </p:nvSpPr>
        <p:spPr>
          <a:xfrm>
            <a:off x="6176633" y="1106697"/>
            <a:ext cx="5520948" cy="524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600"/>
            </a:pPr>
            <a:r>
              <a:t>Other technique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200"/>
            </a:pPr>
            <a:r>
              <a:t>Machine learning pipeline</a:t>
            </a:r>
            <a:endParaRPr sz="200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800"/>
            </a:pPr>
            <a:r>
              <a:t>My pipeline code</a:t>
            </a:r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200"/>
            </a:pPr>
            <a:r>
              <a:t>Feature management</a:t>
            </a:r>
          </a:p>
        </p:txBody>
      </p:sp>
      <p:sp>
        <p:nvSpPr>
          <p:cNvPr id="252" name="TextBox 1"/>
          <p:cNvSpPr txBox="1"/>
          <p:nvPr/>
        </p:nvSpPr>
        <p:spPr>
          <a:xfrm>
            <a:off x="1146047" y="4742688"/>
            <a:ext cx="10207754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/>
            </a:pPr>
            <a:r>
              <a:t>정형 데이터 위해 학습한 모델만,,,</a:t>
            </a:r>
          </a:p>
          <a:p>
            <a:pPr>
              <a:defRPr sz="4000"/>
            </a:pPr>
            <a:r>
              <a:t>천단위 이상으로 만들어 봤을 겁니다.</a:t>
            </a:r>
          </a:p>
        </p:txBody>
      </p:sp>
    </p:spTree>
    <p:extLst>
      <p:ext uri="{BB962C8B-B14F-4D97-AF65-F5344CB8AC3E}">
        <p14:creationId xmlns:p14="http://schemas.microsoft.com/office/powerpoint/2010/main" val="15566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개인적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측면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–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경험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실력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FOR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딥러닝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5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256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7" name="TextBox 13"/>
          <p:cNvSpPr txBox="1"/>
          <p:nvPr/>
        </p:nvSpPr>
        <p:spPr>
          <a:xfrm>
            <a:off x="464627" y="1020875"/>
            <a:ext cx="10151506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Tensorflow: 30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개 단어룰 구분하는 </a:t>
            </a:r>
            <a:r>
              <a:t>AI 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만들어라</a:t>
            </a:r>
            <a:r>
              <a:t> </a:t>
            </a:r>
          </a:p>
        </p:txBody>
      </p:sp>
      <p:sp>
        <p:nvSpPr>
          <p:cNvPr id="258" name="TextBox 15"/>
          <p:cNvSpPr txBox="1"/>
          <p:nvPr/>
        </p:nvSpPr>
        <p:spPr>
          <a:xfrm>
            <a:off x="510019" y="1839327"/>
            <a:ext cx="11335991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Quora: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성실한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불성실한 질문을 구분해내라</a:t>
            </a:r>
          </a:p>
        </p:txBody>
      </p:sp>
      <p:sp>
        <p:nvSpPr>
          <p:cNvPr id="259" name="TextBox 11"/>
          <p:cNvSpPr txBox="1"/>
          <p:nvPr/>
        </p:nvSpPr>
        <p:spPr>
          <a:xfrm>
            <a:off x="464626" y="2657778"/>
            <a:ext cx="117174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Doodle: 340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개의 클래스 별 낙서를 </a:t>
            </a:r>
            <a:r>
              <a:t>ANN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으로 구분하라</a:t>
            </a:r>
            <a:r>
              <a:t>.</a:t>
            </a:r>
          </a:p>
        </p:txBody>
      </p:sp>
      <p:sp>
        <p:nvSpPr>
          <p:cNvPr id="260" name="TextBox 19"/>
          <p:cNvSpPr txBox="1"/>
          <p:nvPr/>
        </p:nvSpPr>
        <p:spPr>
          <a:xfrm>
            <a:off x="464626" y="3372322"/>
            <a:ext cx="11717444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Protein: 28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개의 클래스 별 </a:t>
            </a:r>
            <a:r>
              <a:t>Protein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을 </a:t>
            </a:r>
            <a:r>
              <a:t>ANN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으로 구분하라</a:t>
            </a:r>
            <a:r>
              <a:t>.</a:t>
            </a:r>
          </a:p>
        </p:txBody>
      </p:sp>
      <p:sp>
        <p:nvSpPr>
          <p:cNvPr id="261" name="TextBox 20"/>
          <p:cNvSpPr txBox="1"/>
          <p:nvPr/>
        </p:nvSpPr>
        <p:spPr>
          <a:xfrm>
            <a:off x="464626" y="4076027"/>
            <a:ext cx="11717444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Airbus: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바다 위 배를 찍은 위성 사진에서 배의 위치를 찾아내라</a:t>
            </a:r>
          </a:p>
        </p:txBody>
      </p:sp>
      <p:sp>
        <p:nvSpPr>
          <p:cNvPr id="262" name="TextBox 21"/>
          <p:cNvSpPr txBox="1"/>
          <p:nvPr/>
        </p:nvSpPr>
        <p:spPr>
          <a:xfrm>
            <a:off x="464626" y="4779733"/>
            <a:ext cx="11717444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Statoil: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바다 위 빙산과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배를 구분하라</a:t>
            </a:r>
          </a:p>
        </p:txBody>
      </p:sp>
    </p:spTree>
    <p:extLst>
      <p:ext uri="{BB962C8B-B14F-4D97-AF65-F5344CB8AC3E}">
        <p14:creationId xmlns:p14="http://schemas.microsoft.com/office/powerpoint/2010/main" val="7838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개인적 측면 </a:t>
            </a:r>
            <a:r>
              <a:t>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경험 실력 </a:t>
            </a:r>
            <a:r>
              <a:t>FOR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딥러닝</a:t>
            </a:r>
          </a:p>
        </p:txBody>
      </p:sp>
      <p:sp>
        <p:nvSpPr>
          <p:cNvPr id="265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266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526" y="1180108"/>
            <a:ext cx="10590274" cy="42427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30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2660" b="1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660" b="1" dirty="0">
                <a:sym typeface="Helvetica"/>
              </a:rPr>
              <a:t>개인적 측면 </a:t>
            </a:r>
            <a:r>
              <a:rPr lang="en-US" altLang="ko-KR" dirty="0"/>
              <a:t>– </a:t>
            </a:r>
            <a:r>
              <a:rPr lang="ko-KR" altLang="en-US" sz="2660" b="1" dirty="0">
                <a:sym typeface="Helvetica"/>
              </a:rPr>
              <a:t>경험 실력 </a:t>
            </a:r>
            <a:r>
              <a:rPr lang="en-US" altLang="ko-KR" dirty="0"/>
              <a:t>FOR </a:t>
            </a:r>
            <a:r>
              <a:rPr lang="ko-KR" altLang="en-US" sz="2660" b="1" dirty="0" err="1">
                <a:sym typeface="Helvetica"/>
              </a:rPr>
              <a:t>딥러닝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0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271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텍스트 개체 틀 2"/>
          <p:cNvSpPr txBox="1"/>
          <p:nvPr/>
        </p:nvSpPr>
        <p:spPr>
          <a:xfrm>
            <a:off x="487401" y="940037"/>
            <a:ext cx="6008629" cy="3442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600"/>
            </a:pPr>
            <a:r>
              <a:rPr dirty="0"/>
              <a:t>Model Development</a:t>
            </a:r>
            <a:endParaRPr sz="2400" dirty="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200"/>
            </a:pPr>
            <a:r>
              <a:rPr dirty="0"/>
              <a:t>Not </a:t>
            </a:r>
            <a:r>
              <a:rPr dirty="0" err="1"/>
              <a:t>pretrained</a:t>
            </a:r>
            <a:endParaRPr dirty="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000"/>
            </a:pPr>
            <a:r>
              <a:rPr dirty="0"/>
              <a:t>CNN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000"/>
            </a:pPr>
            <a:r>
              <a:rPr dirty="0"/>
              <a:t>RNN</a:t>
            </a:r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000"/>
            </a:pPr>
            <a:r>
              <a:rPr dirty="0" err="1"/>
              <a:t>Simese</a:t>
            </a:r>
            <a:r>
              <a:rPr dirty="0"/>
              <a:t> network</a:t>
            </a:r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200"/>
            </a:pPr>
            <a:r>
              <a:rPr dirty="0" err="1"/>
              <a:t>Pretrained</a:t>
            </a:r>
            <a:endParaRPr dirty="0"/>
          </a:p>
          <a:p>
            <a:pPr marL="1485900" lvl="2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3000"/>
            </a:pPr>
            <a:r>
              <a:rPr dirty="0"/>
              <a:t>Fine-</a:t>
            </a:r>
            <a:r>
              <a:rPr dirty="0" err="1"/>
              <a:t>tunning</a:t>
            </a:r>
            <a:endParaRPr dirty="0"/>
          </a:p>
        </p:txBody>
      </p:sp>
      <p:sp>
        <p:nvSpPr>
          <p:cNvPr id="273" name="텍스트 개체 틀 2"/>
          <p:cNvSpPr txBox="1"/>
          <p:nvPr/>
        </p:nvSpPr>
        <p:spPr>
          <a:xfrm>
            <a:off x="5837382" y="935506"/>
            <a:ext cx="600862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14400">
              <a:lnSpc>
                <a:spcPct val="90000"/>
              </a:lnSpc>
              <a:spcBef>
                <a:spcPts val="1000"/>
              </a:spcBef>
              <a:buSzPct val="90000"/>
              <a:buFont typeface="Arial"/>
              <a:buChar char="-"/>
              <a:defRPr sz="3600"/>
            </a:pPr>
            <a:r>
              <a:t>Learning technique</a:t>
            </a:r>
            <a:endParaRPr sz="24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600"/>
            </a:pPr>
            <a:r>
              <a:t>Cyclic learning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600"/>
            </a:pPr>
            <a:r>
              <a:t>Generator</a:t>
            </a:r>
            <a:endParaRPr sz="200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SzPct val="90000"/>
              <a:buFont typeface="Arial"/>
              <a:buChar char="-"/>
              <a:defRPr sz="2600"/>
            </a:pPr>
            <a:r>
              <a:t>Data augmentation</a:t>
            </a:r>
          </a:p>
        </p:txBody>
      </p:sp>
      <p:sp>
        <p:nvSpPr>
          <p:cNvPr id="274" name="TextBox 10"/>
          <p:cNvSpPr txBox="1"/>
          <p:nvPr/>
        </p:nvSpPr>
        <p:spPr>
          <a:xfrm>
            <a:off x="1146047" y="4783794"/>
            <a:ext cx="10207754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/>
            </a:pP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학습한</a:t>
            </a:r>
            <a:r>
              <a:rPr dirty="0"/>
              <a:t> </a:t>
            </a:r>
            <a:r>
              <a:rPr dirty="0" err="1"/>
              <a:t>구조만</a:t>
            </a:r>
            <a:r>
              <a:rPr dirty="0"/>
              <a:t>,</a:t>
            </a:r>
          </a:p>
          <a:p>
            <a:pPr>
              <a:defRPr sz="4000"/>
            </a:pPr>
            <a:r>
              <a:rPr dirty="0" err="1"/>
              <a:t>몇백개</a:t>
            </a:r>
            <a:r>
              <a:rPr dirty="0"/>
              <a:t> </a:t>
            </a:r>
            <a:r>
              <a:rPr dirty="0" err="1"/>
              <a:t>이상</a:t>
            </a:r>
            <a:r>
              <a:rPr dirty="0"/>
              <a:t> </a:t>
            </a:r>
            <a:r>
              <a:rPr dirty="0" err="1"/>
              <a:t>만든</a:t>
            </a:r>
            <a:r>
              <a:rPr dirty="0"/>
              <a:t> 거 </a:t>
            </a:r>
            <a:r>
              <a:rPr dirty="0" err="1"/>
              <a:t>같네요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4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79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 smtClean="0"/>
              <a:t>Data augmentation </a:t>
            </a:r>
            <a:r>
              <a:rPr lang="ko-KR" altLang="en-US" sz="3200" dirty="0" smtClean="0"/>
              <a:t>을 잘해라</a:t>
            </a:r>
            <a:endParaRPr lang="en-US" altLang="ko-KR" sz="3200" dirty="0" smtClean="0"/>
          </a:p>
          <a:p>
            <a:pPr marL="1200150" lvl="1" indent="-742950">
              <a:buAutoNum type="arabicPeriod"/>
            </a:pPr>
            <a:r>
              <a:rPr lang="ko-KR" altLang="en-US" sz="3200" dirty="0" smtClean="0">
                <a:solidFill>
                  <a:srgbClr val="FF0000"/>
                </a:solidFill>
              </a:rPr>
              <a:t>좋은 </a:t>
            </a:r>
            <a:r>
              <a:rPr lang="en-US" altLang="ko-KR" sz="3200" dirty="0" smtClean="0">
                <a:solidFill>
                  <a:srgbClr val="FF0000"/>
                </a:solidFill>
              </a:rPr>
              <a:t>augmentation </a:t>
            </a:r>
            <a:r>
              <a:rPr lang="ko-KR" altLang="en-US" sz="3200" dirty="0" smtClean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https://github.com/aleju/imgaug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97092" y="3169414"/>
            <a:ext cx="4432717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buFontTx/>
              <a:buChar char="-"/>
              <a:defRPr sz="4000"/>
            </a:pPr>
            <a:r>
              <a:rPr lang="en-US" sz="3600" dirty="0" err="1" smtClean="0"/>
              <a:t>keras</a:t>
            </a:r>
            <a:r>
              <a:rPr lang="en-US" sz="3600" dirty="0" smtClean="0"/>
              <a:t> </a:t>
            </a:r>
            <a:r>
              <a:rPr lang="ko-KR" altLang="en-US" sz="3600" dirty="0" smtClean="0"/>
              <a:t>내장 </a:t>
            </a:r>
            <a:endParaRPr lang="en-US" altLang="ko-KR" sz="3600" dirty="0" smtClean="0"/>
          </a:p>
          <a:p>
            <a:pPr marL="571500" indent="-571500">
              <a:buFontTx/>
              <a:buChar char="-"/>
              <a:defRPr sz="4000"/>
            </a:pPr>
            <a:r>
              <a:rPr lang="en-US" sz="3600" dirty="0" err="1" smtClean="0"/>
              <a:t>Pytorch</a:t>
            </a:r>
            <a:r>
              <a:rPr lang="en-US" sz="3600" dirty="0" smtClean="0"/>
              <a:t> </a:t>
            </a:r>
            <a:r>
              <a:rPr lang="ko-KR" altLang="en-US" sz="3600" dirty="0" smtClean="0"/>
              <a:t>내장</a:t>
            </a:r>
            <a:endParaRPr lang="en-US" altLang="ko-KR" sz="3600" dirty="0" smtClean="0"/>
          </a:p>
          <a:p>
            <a:pPr marL="571500" indent="-571500">
              <a:buFontTx/>
              <a:buChar char="-"/>
              <a:defRPr sz="4000"/>
            </a:pPr>
            <a:r>
              <a:rPr lang="en-US" sz="3600" dirty="0" err="1" smtClean="0"/>
              <a:t>Imgaug</a:t>
            </a:r>
            <a:endParaRPr lang="en-US" sz="3600" dirty="0" smtClean="0"/>
          </a:p>
          <a:p>
            <a:pPr marL="571500" indent="-571500">
              <a:buFontTx/>
              <a:buChar char="-"/>
              <a:defRPr sz="4000"/>
            </a:pPr>
            <a:r>
              <a:rPr lang="en-US" sz="3600" dirty="0" err="1" smtClean="0"/>
              <a:t>Albumentation</a:t>
            </a:r>
            <a:r>
              <a:rPr lang="en-US" sz="3600" dirty="0" smtClean="0"/>
              <a:t> </a:t>
            </a:r>
            <a:r>
              <a:rPr lang="ko-KR" altLang="en-US" sz="3600" dirty="0" smtClean="0"/>
              <a:t>등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119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914313" y="1961021"/>
            <a:ext cx="6655690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rPr dirty="0"/>
              <a:t>Why </a:t>
            </a:r>
            <a:r>
              <a:rPr lang="en-US" dirty="0" smtClean="0"/>
              <a:t>need</a:t>
            </a:r>
            <a:r>
              <a:rPr dirty="0" smtClean="0"/>
              <a:t> </a:t>
            </a:r>
            <a:r>
              <a:rPr dirty="0" err="1"/>
              <a:t>kaggle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07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2.  </a:t>
            </a:r>
            <a:r>
              <a:rPr lang="ko-KR" altLang="en-US" sz="3200" dirty="0" smtClean="0"/>
              <a:t>다양한 모델을 사용해라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6329" y="2267443"/>
            <a:ext cx="4432717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buFontTx/>
              <a:buChar char="-"/>
              <a:defRPr sz="4000"/>
            </a:pPr>
            <a:r>
              <a:rPr lang="en-US" sz="3200" dirty="0" err="1" smtClean="0"/>
              <a:t>Keras</a:t>
            </a:r>
            <a:r>
              <a:rPr lang="en-US" sz="3200" dirty="0" smtClean="0"/>
              <a:t> </a:t>
            </a:r>
            <a:r>
              <a:rPr lang="ko-KR" altLang="en-US" sz="3200" dirty="0" smtClean="0"/>
              <a:t>내장</a:t>
            </a:r>
            <a:r>
              <a:rPr lang="en-US" altLang="ko-KR" sz="3200" dirty="0" smtClean="0"/>
              <a:t>.</a:t>
            </a:r>
            <a:endParaRPr lang="en-US" sz="3200" dirty="0" smtClean="0"/>
          </a:p>
          <a:p>
            <a:pPr marL="571500" indent="-571500">
              <a:buFontTx/>
              <a:buChar char="-"/>
              <a:defRPr sz="4000"/>
            </a:pPr>
            <a:r>
              <a:rPr lang="en-US" sz="3200" dirty="0" err="1" smtClean="0"/>
              <a:t>Qubvel</a:t>
            </a:r>
            <a:r>
              <a:rPr lang="en-US" sz="3200" dirty="0" smtClean="0"/>
              <a:t> </a:t>
            </a:r>
            <a:r>
              <a:rPr lang="ko-KR" altLang="en-US" sz="3200" dirty="0" smtClean="0"/>
              <a:t>의 </a:t>
            </a:r>
            <a:r>
              <a:rPr lang="ko-KR" altLang="en-US" sz="3200" dirty="0" err="1" smtClean="0"/>
              <a:t>깃허브</a:t>
            </a:r>
            <a:endParaRPr lang="en-US" altLang="ko-KR" sz="3200" dirty="0" smtClean="0"/>
          </a:p>
          <a:p>
            <a:pPr marL="1028700" lvl="1" indent="-571500">
              <a:buFontTx/>
              <a:buChar char="-"/>
              <a:defRPr sz="4000"/>
            </a:pPr>
            <a:r>
              <a:rPr lang="ko-KR" altLang="en-US" sz="3200" dirty="0" err="1" smtClean="0"/>
              <a:t>다있음</a:t>
            </a:r>
            <a:r>
              <a:rPr lang="en-US" altLang="ko-KR" sz="3200" dirty="0" smtClean="0"/>
              <a:t>..</a:t>
            </a:r>
          </a:p>
          <a:p>
            <a:pPr marL="571500" indent="-571500">
              <a:buFontTx/>
              <a:buChar char="-"/>
              <a:defRPr sz="4000"/>
            </a:pPr>
            <a:r>
              <a:rPr lang="en-US" sz="3200" dirty="0" err="1" smtClean="0"/>
              <a:t>Pytorch</a:t>
            </a:r>
            <a:r>
              <a:rPr lang="en-US" sz="3200" dirty="0" smtClean="0"/>
              <a:t> </a:t>
            </a:r>
            <a:r>
              <a:rPr lang="ko-KR" altLang="en-US" sz="3200" dirty="0" smtClean="0"/>
              <a:t>도 다 있어요</a:t>
            </a:r>
            <a:endParaRPr lang="en-US" altLang="ko-KR" sz="3200" dirty="0" smtClean="0"/>
          </a:p>
        </p:txBody>
      </p:sp>
      <p:pic>
        <p:nvPicPr>
          <p:cNvPr id="10" name="Picture 2" descr="https://cdn-images-1.medium.com/max/1400/1*S3TlG0XpQZSIpoDIUCQ0R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VGG series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series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InceptionV3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DenseNet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MobileNet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6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</a:t>
            </a:r>
            <a:r>
              <a:rPr lang="en-US" altLang="ko-KR" sz="3200" dirty="0" smtClean="0"/>
              <a:t>.  </a:t>
            </a:r>
            <a:r>
              <a:rPr lang="ko-KR" altLang="en-US" sz="3200" dirty="0" smtClean="0"/>
              <a:t>한번에 한번씩 바꿔라</a:t>
            </a:r>
            <a:r>
              <a:rPr lang="en-US" altLang="ko-KR" sz="3200" dirty="0" smtClean="0"/>
              <a:t>!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1" y="2022295"/>
            <a:ext cx="11837721" cy="25355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76324" y="4938555"/>
            <a:ext cx="91725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3200" dirty="0" smtClean="0"/>
              <a:t>-&gt; </a:t>
            </a:r>
            <a:r>
              <a:rPr lang="ko-KR" altLang="en-US" sz="3200" dirty="0" err="1" smtClean="0"/>
              <a:t>파라미터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튜닝은 실험이다</a:t>
            </a:r>
            <a:r>
              <a:rPr lang="en-US" altLang="ko-KR" sz="3200" dirty="0"/>
              <a:t>. </a:t>
            </a:r>
            <a:r>
              <a:rPr lang="ko-KR" altLang="en-US" sz="3200" dirty="0"/>
              <a:t>하나씩 바꾸어 성능을 비교해보며 </a:t>
            </a:r>
            <a:r>
              <a:rPr lang="ko-KR" altLang="en-US" sz="3200" dirty="0" err="1"/>
              <a:t>최적화시켜라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6074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/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4.  Test time augmentation </a:t>
            </a:r>
            <a:r>
              <a:rPr lang="ko-KR" altLang="en-US" sz="3200" dirty="0" smtClean="0"/>
              <a:t>사용해라</a:t>
            </a:r>
            <a:r>
              <a:rPr lang="en-US" altLang="ko-KR" sz="3200" dirty="0" smtClean="0"/>
              <a:t>.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86267" t="28589" b="47389"/>
          <a:stretch/>
        </p:blipFill>
        <p:spPr>
          <a:xfrm>
            <a:off x="542925" y="2308774"/>
            <a:ext cx="1163636" cy="10716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61926" t="28589"/>
          <a:stretch/>
        </p:blipFill>
        <p:spPr>
          <a:xfrm>
            <a:off x="4745364" y="1965148"/>
            <a:ext cx="3286068" cy="324502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974765" y="2420607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33725" y="2492649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토끼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44803" y="215237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br>
              <a:rPr lang="en-US" altLang="ko-KR" dirty="0" smtClean="0"/>
            </a:br>
            <a:r>
              <a:rPr lang="ko-KR" altLang="en-US" dirty="0" smtClean="0"/>
              <a:t>쥐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751557" y="215237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토끼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439739" y="215237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다람쥐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44803" y="321196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토끼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751557" y="321196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br>
              <a:rPr lang="en-US" altLang="ko-KR" dirty="0" smtClean="0"/>
            </a:br>
            <a:r>
              <a:rPr lang="ko-KR" altLang="en-US" dirty="0" smtClean="0"/>
              <a:t>쥐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439739" y="3211964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br>
              <a:rPr lang="en-US" altLang="ko-KR" dirty="0" smtClean="0"/>
            </a:br>
            <a:r>
              <a:rPr lang="ko-KR" altLang="en-US" dirty="0" smtClean="0"/>
              <a:t>쥐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144803" y="4375810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br>
              <a:rPr lang="en-US" altLang="ko-KR" dirty="0" smtClean="0"/>
            </a:br>
            <a:r>
              <a:rPr lang="ko-KR" altLang="en-US" dirty="0" smtClean="0"/>
              <a:t>쥐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751557" y="4375810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다람쥐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439739" y="4375810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ko-KR" altLang="en-US" dirty="0" smtClean="0"/>
              <a:t>다람쥐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5926464" y="5565847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85424" y="5637889"/>
            <a:ext cx="1238250" cy="703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Label :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다람쥐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73436" y="5732445"/>
            <a:ext cx="3062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3200" dirty="0" smtClean="0"/>
              <a:t>최종 예측은</a:t>
            </a:r>
            <a:r>
              <a:rPr lang="en-US" altLang="ko-KR" sz="3200" dirty="0" smtClean="0"/>
              <a:t>?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9531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164803" y="1009040"/>
            <a:ext cx="7472262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10. </a:t>
            </a:r>
            <a:r>
              <a:rPr lang="ko-KR" altLang="en-US" dirty="0" smtClean="0"/>
              <a:t>다양한 데이터에 대한 </a:t>
            </a:r>
            <a:r>
              <a:rPr lang="ko-KR" altLang="en-US" dirty="0" err="1" smtClean="0"/>
              <a:t>인사이트</a:t>
            </a:r>
            <a:r>
              <a:rPr lang="ko-KR" altLang="en-US" dirty="0" smtClean="0"/>
              <a:t> 얻는다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1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정말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real </a:t>
            </a:r>
            <a:r>
              <a:rPr lang="ko-KR" altLang="en-US" dirty="0" smtClean="0"/>
              <a:t>중요한 것</a:t>
            </a:r>
            <a:r>
              <a:rPr lang="en-US" altLang="ko-KR" dirty="0" smtClean="0"/>
              <a:t>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438921" cy="243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84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416506" y="1073675"/>
            <a:ext cx="10709191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800" dirty="0" smtClean="0"/>
              <a:t>머신 러닝의 성능을 높이려면</a:t>
            </a:r>
            <a:r>
              <a:rPr lang="en-US" altLang="ko-KR" sz="4800" dirty="0" smtClean="0"/>
              <a:t>?</a:t>
            </a:r>
            <a:endParaRPr sz="4800" dirty="0"/>
          </a:p>
        </p:txBody>
      </p:sp>
      <p:sp>
        <p:nvSpPr>
          <p:cNvPr id="21" name="텍스트 개체 틀 2"/>
          <p:cNvSpPr txBox="1"/>
          <p:nvPr/>
        </p:nvSpPr>
        <p:spPr>
          <a:xfrm>
            <a:off x="1416506" y="3668709"/>
            <a:ext cx="9021905" cy="208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800" dirty="0" smtClean="0"/>
              <a:t>데이터가 가진 정보를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최대로 살릴  수 있는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>
                <a:solidFill>
                  <a:srgbClr val="0070C0"/>
                </a:solidFill>
              </a:rPr>
              <a:t>적절한 표현 방법</a:t>
            </a:r>
            <a:r>
              <a:rPr lang="ko-KR" altLang="en-US" sz="4800" dirty="0" smtClean="0"/>
              <a:t>을 찾는 것</a:t>
            </a:r>
            <a:r>
              <a:rPr lang="en-US" altLang="ko-KR" sz="4800" dirty="0" smtClean="0"/>
              <a:t>!</a:t>
            </a:r>
            <a:endParaRPr sz="4800" dirty="0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5354373" y="2314072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2500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정말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real </a:t>
            </a:r>
            <a:r>
              <a:rPr lang="ko-KR" altLang="en-US" dirty="0" smtClean="0"/>
              <a:t>중요한 것</a:t>
            </a:r>
            <a:r>
              <a:rPr lang="en-US" altLang="ko-KR" dirty="0" smtClean="0"/>
              <a:t>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438921" cy="243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85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38585" y="962147"/>
            <a:ext cx="11807426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800" dirty="0" smtClean="0">
                <a:solidFill>
                  <a:srgbClr val="0070C0"/>
                </a:solidFill>
              </a:rPr>
              <a:t>같은 타입의 </a:t>
            </a:r>
            <a:r>
              <a:rPr lang="ko-KR" altLang="en-US" sz="4800" dirty="0" smtClean="0"/>
              <a:t>데이터라도 분야에 따라 조금씩 </a:t>
            </a:r>
            <a:r>
              <a:rPr lang="ko-KR" altLang="en-US" sz="4800" dirty="0" smtClean="0">
                <a:solidFill>
                  <a:srgbClr val="0070C0"/>
                </a:solidFill>
              </a:rPr>
              <a:t>특성이 달라진다</a:t>
            </a:r>
            <a:endParaRPr sz="4800" dirty="0">
              <a:solidFill>
                <a:srgbClr val="0070C0"/>
              </a:solidFill>
            </a:endParaRPr>
          </a:p>
        </p:txBody>
      </p:sp>
      <p:sp>
        <p:nvSpPr>
          <p:cNvPr id="21" name="텍스트 개체 틀 2"/>
          <p:cNvSpPr txBox="1"/>
          <p:nvPr/>
        </p:nvSpPr>
        <p:spPr>
          <a:xfrm>
            <a:off x="646972" y="3894340"/>
            <a:ext cx="10652632" cy="208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800" dirty="0" smtClean="0"/>
              <a:t>데이터를 많이 다뤄봐야</a:t>
            </a:r>
            <a:r>
              <a:rPr lang="en-US" altLang="ko-KR" sz="4800" dirty="0" smtClean="0"/>
              <a:t>, </a:t>
            </a:r>
            <a:br>
              <a:rPr lang="en-US" altLang="ko-KR" sz="4800" dirty="0" smtClean="0"/>
            </a:br>
            <a:r>
              <a:rPr lang="ko-KR" altLang="en-US" sz="4800" dirty="0" smtClean="0">
                <a:solidFill>
                  <a:srgbClr val="0070C0"/>
                </a:solidFill>
              </a:rPr>
              <a:t>데이터 </a:t>
            </a:r>
            <a:r>
              <a:rPr lang="ko-KR" altLang="en-US" sz="4800" dirty="0" smtClean="0">
                <a:solidFill>
                  <a:srgbClr val="0070C0"/>
                </a:solidFill>
              </a:rPr>
              <a:t>표현</a:t>
            </a:r>
            <a:r>
              <a:rPr lang="ko-KR" altLang="en-US" sz="4800" dirty="0" smtClean="0"/>
              <a:t>에 대한</a:t>
            </a:r>
            <a:r>
              <a:rPr lang="ko-KR" altLang="en-US" sz="4800" dirty="0" smtClean="0">
                <a:solidFill>
                  <a:srgbClr val="0070C0"/>
                </a:solidFill>
              </a:rPr>
              <a:t> </a:t>
            </a:r>
            <a:r>
              <a:rPr lang="en-US" altLang="ko-KR" sz="4800" dirty="0" smtClean="0">
                <a:solidFill>
                  <a:srgbClr val="0070C0"/>
                </a:solidFill>
              </a:rPr>
              <a:t/>
            </a:r>
            <a:br>
              <a:rPr lang="en-US" altLang="ko-KR" sz="4800" dirty="0" smtClean="0">
                <a:solidFill>
                  <a:srgbClr val="0070C0"/>
                </a:solidFill>
              </a:rPr>
            </a:br>
            <a:r>
              <a:rPr lang="ko-KR" altLang="en-US" sz="4800" dirty="0" err="1" smtClean="0">
                <a:solidFill>
                  <a:srgbClr val="0070C0"/>
                </a:solidFill>
              </a:rPr>
              <a:t>인사이트</a:t>
            </a:r>
            <a:r>
              <a:rPr lang="ko-KR" altLang="en-US" sz="4800" dirty="0" err="1" smtClean="0"/>
              <a:t>가</a:t>
            </a:r>
            <a:r>
              <a:rPr lang="ko-KR" altLang="en-US" sz="4800" dirty="0" smtClean="0"/>
              <a:t> </a:t>
            </a:r>
            <a:r>
              <a:rPr lang="ko-KR" altLang="en-US" sz="4800" dirty="0" smtClean="0"/>
              <a:t>생긴다</a:t>
            </a:r>
            <a:endParaRPr sz="4800" dirty="0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5734383" y="2590707"/>
            <a:ext cx="968189" cy="8713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2545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하기 위한 정말 핵심</a:t>
            </a:r>
            <a:r>
              <a:rPr lang="en-US" altLang="ko-KR" dirty="0" smtClean="0"/>
              <a:t>!!!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86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9772"/>
          <a:stretch/>
        </p:blipFill>
        <p:spPr>
          <a:xfrm>
            <a:off x="263610" y="1168221"/>
            <a:ext cx="6992214" cy="1838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0129"/>
          <a:stretch/>
        </p:blipFill>
        <p:spPr>
          <a:xfrm>
            <a:off x="155090" y="3607048"/>
            <a:ext cx="7029481" cy="1809750"/>
          </a:xfrm>
          <a:prstGeom prst="rect">
            <a:avLst/>
          </a:prstGeom>
        </p:spPr>
      </p:pic>
      <p:sp>
        <p:nvSpPr>
          <p:cNvPr id="21" name="텍스트 개체 틀 2"/>
          <p:cNvSpPr txBox="1"/>
          <p:nvPr/>
        </p:nvSpPr>
        <p:spPr>
          <a:xfrm>
            <a:off x="6675679" y="1446790"/>
            <a:ext cx="5516321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000" dirty="0" smtClean="0"/>
              <a:t>전선 저항을 보고 </a:t>
            </a:r>
            <a:r>
              <a:rPr lang="en-US" altLang="ko-KR" sz="4000" dirty="0" smtClean="0"/>
              <a:t>partial discharge </a:t>
            </a:r>
            <a:r>
              <a:rPr lang="ko-KR" altLang="en-US" sz="4000" dirty="0" smtClean="0"/>
              <a:t>유무 판단</a:t>
            </a:r>
            <a:endParaRPr sz="4000" dirty="0"/>
          </a:p>
        </p:txBody>
      </p:sp>
      <p:sp>
        <p:nvSpPr>
          <p:cNvPr id="22" name="텍스트 개체 틀 2"/>
          <p:cNvSpPr txBox="1"/>
          <p:nvPr/>
        </p:nvSpPr>
        <p:spPr>
          <a:xfrm>
            <a:off x="6675679" y="3885617"/>
            <a:ext cx="5516321" cy="15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3600" dirty="0" smtClean="0"/>
              <a:t>지진파를 가지고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향후 지진 일어날 시간 예측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15809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하기 위한 정말 핵심</a:t>
            </a:r>
            <a:r>
              <a:rPr lang="en-US" altLang="ko-KR" dirty="0" smtClean="0"/>
              <a:t>!!!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87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텍스트 개체 틀 2"/>
          <p:cNvSpPr txBox="1"/>
          <p:nvPr/>
        </p:nvSpPr>
        <p:spPr>
          <a:xfrm>
            <a:off x="0" y="905240"/>
            <a:ext cx="55163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000" dirty="0" smtClean="0"/>
              <a:t>VSB competition</a:t>
            </a:r>
            <a:endParaRPr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3" y="1611919"/>
            <a:ext cx="5149964" cy="3092385"/>
          </a:xfrm>
          <a:prstGeom prst="rect">
            <a:avLst/>
          </a:prstGeom>
        </p:spPr>
      </p:pic>
      <p:sp>
        <p:nvSpPr>
          <p:cNvPr id="10" name="텍스트 개체 틀 2"/>
          <p:cNvSpPr txBox="1"/>
          <p:nvPr/>
        </p:nvSpPr>
        <p:spPr>
          <a:xfrm>
            <a:off x="5837481" y="965588"/>
            <a:ext cx="55163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000" dirty="0" smtClean="0"/>
              <a:t>LANL competition</a:t>
            </a:r>
            <a:endParaRPr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38" y="1718797"/>
            <a:ext cx="5476150" cy="2802958"/>
          </a:xfrm>
          <a:prstGeom prst="rect">
            <a:avLst/>
          </a:prstGeom>
        </p:spPr>
      </p:pic>
      <p:sp>
        <p:nvSpPr>
          <p:cNvPr id="13" name="텍스트 개체 틀 2"/>
          <p:cNvSpPr txBox="1"/>
          <p:nvPr/>
        </p:nvSpPr>
        <p:spPr>
          <a:xfrm>
            <a:off x="2625084" y="4887445"/>
            <a:ext cx="8728718" cy="115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FontTx/>
              <a:buChar char="-"/>
              <a:defRPr sz="7200"/>
            </a:pPr>
            <a:r>
              <a:rPr lang="ko-KR" altLang="en-US" sz="3600" dirty="0" smtClean="0"/>
              <a:t>데이터 타입은 같음</a:t>
            </a:r>
            <a:endParaRPr lang="en-US" altLang="ko-KR" sz="3600" dirty="0" smtClean="0"/>
          </a:p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FontTx/>
              <a:buChar char="-"/>
              <a:defRPr sz="7200"/>
            </a:pPr>
            <a:r>
              <a:rPr lang="en-US" altLang="ko-KR" sz="3600" dirty="0" smtClean="0"/>
              <a:t>time series, numerical value</a:t>
            </a:r>
          </a:p>
        </p:txBody>
      </p:sp>
    </p:spTree>
    <p:extLst>
      <p:ext uri="{BB962C8B-B14F-4D97-AF65-F5344CB8AC3E}">
        <p14:creationId xmlns:p14="http://schemas.microsoft.com/office/powerpoint/2010/main" val="16631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정말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real </a:t>
            </a:r>
            <a:r>
              <a:rPr lang="ko-KR" altLang="en-US" dirty="0" smtClean="0"/>
              <a:t>중요한 것</a:t>
            </a:r>
            <a:r>
              <a:rPr lang="en-US" altLang="ko-KR" dirty="0" smtClean="0"/>
              <a:t>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438921" cy="243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88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700214" y="2558090"/>
            <a:ext cx="10709191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800" dirty="0" smtClean="0"/>
              <a:t>Top </a:t>
            </a:r>
            <a:r>
              <a:rPr lang="ko-KR" altLang="en-US" sz="4800" dirty="0" smtClean="0"/>
              <a:t>솔루션은 어떨까요</a:t>
            </a:r>
            <a:r>
              <a:rPr lang="en-US" altLang="ko-KR" sz="4800" dirty="0" smtClean="0"/>
              <a:t>? </a:t>
            </a:r>
            <a:br>
              <a:rPr lang="en-US" altLang="ko-KR" sz="4800" dirty="0" smtClean="0"/>
            </a:br>
            <a:r>
              <a:rPr lang="ko-KR" altLang="en-US" sz="4800" dirty="0" smtClean="0"/>
              <a:t>비슷할까요</a:t>
            </a:r>
            <a:r>
              <a:rPr lang="en-US" altLang="ko-KR" sz="4800" dirty="0" smtClean="0"/>
              <a:t>?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6967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하기 위한 정말 핵심</a:t>
            </a:r>
            <a:r>
              <a:rPr lang="en-US" altLang="ko-KR" dirty="0" smtClean="0"/>
              <a:t>!!!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89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텍스트 개체 틀 2"/>
          <p:cNvSpPr txBox="1"/>
          <p:nvPr/>
        </p:nvSpPr>
        <p:spPr>
          <a:xfrm>
            <a:off x="0" y="905240"/>
            <a:ext cx="55163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000" dirty="0" smtClean="0"/>
              <a:t>VSB competition</a:t>
            </a:r>
            <a:endParaRPr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36" y="1611919"/>
            <a:ext cx="4587832" cy="2754843"/>
          </a:xfrm>
          <a:prstGeom prst="rect">
            <a:avLst/>
          </a:prstGeom>
        </p:spPr>
      </p:pic>
      <p:sp>
        <p:nvSpPr>
          <p:cNvPr id="10" name="텍스트 개체 틀 2"/>
          <p:cNvSpPr txBox="1"/>
          <p:nvPr/>
        </p:nvSpPr>
        <p:spPr>
          <a:xfrm>
            <a:off x="6178947" y="965588"/>
            <a:ext cx="55163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000" dirty="0" smtClean="0"/>
              <a:t>LANL competition</a:t>
            </a:r>
            <a:endParaRPr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66" y="1776494"/>
            <a:ext cx="4739082" cy="2425691"/>
          </a:xfrm>
          <a:prstGeom prst="rect">
            <a:avLst/>
          </a:prstGeom>
        </p:spPr>
      </p:pic>
      <p:sp>
        <p:nvSpPr>
          <p:cNvPr id="13" name="텍스트 개체 틀 2"/>
          <p:cNvSpPr txBox="1"/>
          <p:nvPr/>
        </p:nvSpPr>
        <p:spPr>
          <a:xfrm>
            <a:off x="263609" y="4619598"/>
            <a:ext cx="543239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FontTx/>
              <a:buChar char="-"/>
              <a:defRPr sz="7200"/>
            </a:pPr>
            <a:r>
              <a:rPr lang="en-US" altLang="ko-KR" sz="3600" dirty="0" smtClean="0"/>
              <a:t>With 6 </a:t>
            </a:r>
            <a:r>
              <a:rPr lang="en-US" altLang="ko-KR" sz="3600" dirty="0" smtClean="0">
                <a:solidFill>
                  <a:srgbClr val="FF0000"/>
                </a:solidFill>
              </a:rPr>
              <a:t>peak features</a:t>
            </a:r>
            <a:r>
              <a:rPr lang="en-US" altLang="ko-KR" sz="3600" dirty="0" smtClean="0"/>
              <a:t>,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</a:rPr>
              <a:t>Got a GOLD!</a:t>
            </a:r>
          </a:p>
        </p:txBody>
      </p:sp>
      <p:sp>
        <p:nvSpPr>
          <p:cNvPr id="11" name="텍스트 개체 틀 2"/>
          <p:cNvSpPr txBox="1"/>
          <p:nvPr/>
        </p:nvSpPr>
        <p:spPr>
          <a:xfrm>
            <a:off x="6054810" y="4619598"/>
            <a:ext cx="5432390" cy="169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028700" lvl="1" indent="-571500" defTabSz="914400">
              <a:lnSpc>
                <a:spcPct val="90000"/>
              </a:lnSpc>
              <a:spcBef>
                <a:spcPts val="500"/>
              </a:spcBef>
              <a:buFontTx/>
              <a:buChar char="-"/>
              <a:defRPr sz="7200"/>
            </a:pPr>
            <a:r>
              <a:rPr lang="en-US" altLang="ko-KR" sz="3600" dirty="0" smtClean="0"/>
              <a:t>With </a:t>
            </a:r>
            <a:r>
              <a:rPr lang="en-US" altLang="ko-KR" sz="3600" dirty="0" err="1" smtClean="0">
                <a:solidFill>
                  <a:srgbClr val="0070C0"/>
                </a:solidFill>
              </a:rPr>
              <a:t>denoising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and </a:t>
            </a:r>
            <a:r>
              <a:rPr lang="en-US" altLang="ko-KR" sz="3600" dirty="0" smtClean="0">
                <a:solidFill>
                  <a:srgbClr val="0070C0"/>
                </a:solidFill>
              </a:rPr>
              <a:t>frequency features,</a:t>
            </a:r>
            <a:br>
              <a:rPr lang="en-US" altLang="ko-KR" sz="3600" dirty="0" smtClean="0">
                <a:solidFill>
                  <a:srgbClr val="0070C0"/>
                </a:solidFill>
              </a:rPr>
            </a:b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</a:rPr>
              <a:t>Got a GOLD</a:t>
            </a:r>
          </a:p>
        </p:txBody>
      </p:sp>
    </p:spTree>
    <p:extLst>
      <p:ext uri="{BB962C8B-B14F-4D97-AF65-F5344CB8AC3E}">
        <p14:creationId xmlns:p14="http://schemas.microsoft.com/office/powerpoint/2010/main" val="40337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909300" y="6406785"/>
            <a:ext cx="444501" cy="2480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4" name="TextBox 4"/>
          <p:cNvSpPr txBox="1"/>
          <p:nvPr/>
        </p:nvSpPr>
        <p:spPr>
          <a:xfrm>
            <a:off x="1957892" y="1733024"/>
            <a:ext cx="8563087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/>
            </a:pPr>
            <a:r>
              <a:rPr lang="ko-KR" altLang="en-US" sz="6000" dirty="0" smtClean="0"/>
              <a:t>여러분은</a:t>
            </a:r>
            <a:r>
              <a:rPr lang="en-US" altLang="ko-KR" sz="6000" dirty="0" smtClean="0"/>
              <a:t>, </a:t>
            </a:r>
            <a:r>
              <a:rPr lang="en-US" altLang="ko-KR" sz="6000" dirty="0"/>
              <a:t/>
            </a:r>
            <a:br>
              <a:rPr lang="en-US" altLang="ko-KR" sz="6000" dirty="0"/>
            </a:br>
            <a:r>
              <a:rPr lang="en-US" altLang="ko-KR" sz="6000" dirty="0" smtClean="0"/>
              <a:t>DS, </a:t>
            </a:r>
            <a:r>
              <a:rPr lang="en-US" altLang="ko-KR" sz="6000" dirty="0"/>
              <a:t>ML, </a:t>
            </a:r>
            <a:r>
              <a:rPr lang="en-US" altLang="ko-KR" sz="6000" dirty="0" smtClean="0"/>
              <a:t>DL </a:t>
            </a:r>
            <a:r>
              <a:rPr lang="ko-KR" altLang="en-US" sz="6000" dirty="0" smtClean="0"/>
              <a:t>를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>
                <a:solidFill>
                  <a:srgbClr val="FF0000"/>
                </a:solidFill>
              </a:rPr>
              <a:t>배우고 싶나요</a:t>
            </a:r>
            <a:r>
              <a:rPr lang="en-US" altLang="ko-KR" sz="6000" dirty="0" smtClean="0">
                <a:solidFill>
                  <a:srgbClr val="FF0000"/>
                </a:solidFill>
              </a:rPr>
              <a:t>?</a:t>
            </a:r>
            <a:endParaRPr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하기 위한 정말 핵심</a:t>
            </a:r>
            <a:r>
              <a:rPr lang="en-US" altLang="ko-KR" dirty="0" smtClean="0"/>
              <a:t>!!!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90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2616" y="948688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자연어 문장</a:t>
            </a:r>
            <a:endParaRPr lang="en-US" altLang="ko-KR" sz="3200" dirty="0"/>
          </a:p>
        </p:txBody>
      </p:sp>
      <p:sp>
        <p:nvSpPr>
          <p:cNvPr id="9" name="오른쪽 화살표 8"/>
          <p:cNvSpPr/>
          <p:nvPr/>
        </p:nvSpPr>
        <p:spPr>
          <a:xfrm>
            <a:off x="5354374" y="1075987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17742" y="881610"/>
            <a:ext cx="4060522" cy="10442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Tokenization,</a:t>
            </a:r>
          </a:p>
          <a:p>
            <a:pPr algn="ctr"/>
            <a:r>
              <a:rPr lang="en-US" altLang="ko-KR" sz="3200" dirty="0"/>
              <a:t>Word embedding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2616" y="2228400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Numerical value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354374" y="2355699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17742" y="2161322"/>
            <a:ext cx="4060522" cy="10442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Categorization</a:t>
            </a:r>
          </a:p>
          <a:p>
            <a:pPr algn="ctr"/>
            <a:r>
              <a:rPr lang="en-US" altLang="ko-KR" sz="3200" dirty="0"/>
              <a:t>Scaling, </a:t>
            </a:r>
            <a:r>
              <a:rPr lang="en-US" altLang="ko-KR" sz="3200" dirty="0" err="1"/>
              <a:t>etc</a:t>
            </a:r>
            <a:endParaRPr lang="en-US" altLang="ko-KR" sz="32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82616" y="3559157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Time series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354374" y="3686456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17742" y="3492079"/>
            <a:ext cx="4060522" cy="10442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Raw data,</a:t>
            </a:r>
          </a:p>
          <a:p>
            <a:pPr algn="ctr"/>
            <a:r>
              <a:rPr lang="en-US" altLang="ko-KR" sz="3200" dirty="0"/>
              <a:t>Feature based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82616" y="4950008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Image</a:t>
            </a:r>
            <a:endParaRPr lang="en-US" altLang="ko-KR" sz="3200" dirty="0"/>
          </a:p>
        </p:txBody>
      </p:sp>
      <p:sp>
        <p:nvSpPr>
          <p:cNvPr id="18" name="오른쪽 화살표 17"/>
          <p:cNvSpPr/>
          <p:nvPr/>
        </p:nvSpPr>
        <p:spPr>
          <a:xfrm>
            <a:off x="5354374" y="5077307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17742" y="4882930"/>
            <a:ext cx="4060522" cy="10442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RGB, grey, More  channel, </a:t>
            </a:r>
            <a:r>
              <a:rPr lang="en-US" altLang="ko-KR" sz="3200" dirty="0" err="1" smtClean="0"/>
              <a:t>etc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792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분자는 어떻게 </a:t>
            </a:r>
            <a:r>
              <a:rPr lang="ko-KR" altLang="en-US" dirty="0" err="1" smtClean="0"/>
              <a:t>표현해야할까요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91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64" y="824259"/>
            <a:ext cx="8829675" cy="1819275"/>
          </a:xfrm>
          <a:prstGeom prst="rect">
            <a:avLst/>
          </a:prstGeom>
        </p:spPr>
      </p:pic>
      <p:sp>
        <p:nvSpPr>
          <p:cNvPr id="20" name="텍스트 개체 틀 2"/>
          <p:cNvSpPr txBox="1"/>
          <p:nvPr/>
        </p:nvSpPr>
        <p:spPr>
          <a:xfrm>
            <a:off x="-222673" y="3103231"/>
            <a:ext cx="11807426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800" dirty="0" smtClean="0"/>
              <a:t>- </a:t>
            </a:r>
            <a:r>
              <a:rPr lang="ko-KR" altLang="en-US" sz="4800" dirty="0" smtClean="0"/>
              <a:t>분자의 </a:t>
            </a:r>
            <a:r>
              <a:rPr lang="en-US" altLang="ko-KR" sz="4800" dirty="0" smtClean="0"/>
              <a:t>NMR coupling constant </a:t>
            </a:r>
            <a:r>
              <a:rPr lang="ko-KR" altLang="en-US" sz="4800" dirty="0" smtClean="0"/>
              <a:t>를 예측하라</a:t>
            </a:r>
            <a:r>
              <a:rPr lang="en-US" altLang="ko-KR" sz="4800" dirty="0" smtClean="0"/>
              <a:t>!</a:t>
            </a:r>
            <a:endParaRPr sz="4800" dirty="0"/>
          </a:p>
        </p:txBody>
      </p:sp>
      <p:sp>
        <p:nvSpPr>
          <p:cNvPr id="21" name="텍스트 개체 틀 2"/>
          <p:cNvSpPr txBox="1"/>
          <p:nvPr/>
        </p:nvSpPr>
        <p:spPr>
          <a:xfrm>
            <a:off x="-222673" y="4799729"/>
            <a:ext cx="11807426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en-US" sz="4800" dirty="0" smtClean="0"/>
              <a:t>- </a:t>
            </a:r>
            <a:r>
              <a:rPr lang="ko-KR" altLang="en-US" sz="4800" dirty="0" smtClean="0"/>
              <a:t>주어진 데이터는</a:t>
            </a:r>
            <a:r>
              <a:rPr lang="en-US" altLang="ko-KR" sz="4800" dirty="0" smtClean="0"/>
              <a:t>, </a:t>
            </a:r>
            <a:r>
              <a:rPr lang="ko-KR" altLang="en-US" sz="4800" dirty="0" err="1" smtClean="0"/>
              <a:t>구조파일과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여러 분자 특성들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0633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분자는 어떻게 표현해야 할까요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92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71" y="987354"/>
            <a:ext cx="3126921" cy="27981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69" y="933870"/>
            <a:ext cx="2847975" cy="2905125"/>
          </a:xfrm>
          <a:prstGeom prst="rect">
            <a:avLst/>
          </a:prstGeom>
        </p:spPr>
      </p:pic>
      <p:sp>
        <p:nvSpPr>
          <p:cNvPr id="10" name="텍스트 개체 틀 2"/>
          <p:cNvSpPr txBox="1"/>
          <p:nvPr/>
        </p:nvSpPr>
        <p:spPr>
          <a:xfrm>
            <a:off x="-187047" y="4442652"/>
            <a:ext cx="11807426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143000" lvl="1" indent="-685800" algn="ctr" defTabSz="914400">
              <a:lnSpc>
                <a:spcPct val="90000"/>
              </a:lnSpc>
              <a:spcBef>
                <a:spcPts val="500"/>
              </a:spcBef>
              <a:buFontTx/>
              <a:buChar char="-"/>
              <a:defRPr sz="7200"/>
            </a:pPr>
            <a:r>
              <a:rPr lang="ko-KR" altLang="en-US" sz="4800" dirty="0" smtClean="0"/>
              <a:t>분자를 어떻게 데이터로 표현해서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ko-KR" altLang="en-US" sz="4800" dirty="0" smtClean="0"/>
              <a:t>학습을 시킬까요</a:t>
            </a:r>
            <a:r>
              <a:rPr lang="en-US" altLang="ko-KR" sz="48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2455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분자는 어떻게 표현해야 할까요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78264" y="6406785"/>
            <a:ext cx="475538" cy="2315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93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모서리가 둥근 직사각형 7"/>
          <p:cNvSpPr/>
          <p:nvPr/>
        </p:nvSpPr>
        <p:spPr>
          <a:xfrm>
            <a:off x="1714746" y="1178552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정형 </a:t>
            </a:r>
            <a:r>
              <a:rPr lang="ko-KR" altLang="en-US" sz="3200" dirty="0" err="1" smtClean="0"/>
              <a:t>문파</a:t>
            </a:r>
            <a:endParaRPr lang="en-US" altLang="ko-KR" sz="3200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2920694" y="2554469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47064" y="1178552"/>
            <a:ext cx="3380087" cy="854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/>
              <a:t>딥러닝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문파</a:t>
            </a:r>
            <a:endParaRPr lang="en-US" altLang="ko-KR" sz="32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8453012" y="2642092"/>
            <a:ext cx="968189" cy="722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97528" y="3886775"/>
            <a:ext cx="4702628" cy="198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구조와 여러 정보를 가지고 </a:t>
            </a:r>
            <a:r>
              <a:rPr lang="en-US" altLang="ko-KR" sz="3200" dirty="0" smtClean="0"/>
              <a:t>descriptor </a:t>
            </a:r>
            <a:r>
              <a:rPr lang="ko-KR" altLang="en-US" sz="3200" dirty="0" smtClean="0"/>
              <a:t>뽑아서 </a:t>
            </a:r>
            <a:r>
              <a:rPr lang="en-US" altLang="ko-KR" sz="3200" dirty="0" smtClean="0"/>
              <a:t>tree model </a:t>
            </a:r>
            <a:r>
              <a:rPr lang="ko-KR" altLang="en-US" sz="3200" dirty="0" smtClean="0"/>
              <a:t>사용</a:t>
            </a:r>
            <a:endParaRPr lang="en-US" altLang="ko-KR" sz="3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45185" y="3886775"/>
            <a:ext cx="4702628" cy="198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구조를 </a:t>
            </a:r>
            <a:r>
              <a:rPr lang="en-US" altLang="ko-KR" sz="3200" dirty="0" smtClean="0"/>
              <a:t>Graph </a:t>
            </a:r>
            <a:r>
              <a:rPr lang="ko-KR" altLang="en-US" sz="3200" dirty="0" smtClean="0"/>
              <a:t>로 생각해서</a:t>
            </a:r>
            <a:endParaRPr lang="en-US" altLang="ko-KR" sz="3200" dirty="0" smtClean="0"/>
          </a:p>
          <a:p>
            <a:pPr algn="ctr"/>
            <a:r>
              <a:rPr lang="en-US" altLang="ko-KR" sz="3200" dirty="0" smtClean="0"/>
              <a:t>Graph neural network </a:t>
            </a:r>
            <a:r>
              <a:rPr lang="ko-KR" altLang="en-US" sz="3200" dirty="0" smtClean="0"/>
              <a:t>사용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99481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데이터 표현 방식이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성능을 좌우한다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438921" cy="243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94</a:t>
            </a:fld>
            <a:endParaRPr dirty="0"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74173" y="2522464"/>
            <a:ext cx="10709191" cy="108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7200" dirty="0" smtClean="0"/>
              <a:t>결과는</a:t>
            </a:r>
            <a:r>
              <a:rPr lang="en-US" altLang="ko-KR" sz="7200" dirty="0" smtClean="0"/>
              <a:t>, 2</a:t>
            </a:r>
            <a:r>
              <a:rPr lang="ko-KR" altLang="en-US" sz="7200" dirty="0" err="1" smtClean="0"/>
              <a:t>달뒤에</a:t>
            </a:r>
            <a:r>
              <a:rPr lang="en-US" altLang="ko-KR" sz="7200" dirty="0" smtClean="0"/>
              <a:t>..</a:t>
            </a:r>
            <a:r>
              <a:rPr lang="en-US" altLang="ko-KR" sz="7200" dirty="0" smtClean="0">
                <a:sym typeface="Wingdings" panose="05000000000000000000" pitchFamily="2" charset="2"/>
              </a:rPr>
              <a:t>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416012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0858500" y="6406785"/>
            <a:ext cx="495301" cy="2861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95</a:t>
            </a:fld>
            <a:endParaRPr/>
          </a:p>
        </p:txBody>
      </p:sp>
      <p:sp>
        <p:nvSpPr>
          <p:cNvPr id="193" name="TextBox 4"/>
          <p:cNvSpPr txBox="1"/>
          <p:nvPr/>
        </p:nvSpPr>
        <p:spPr>
          <a:xfrm>
            <a:off x="2366683" y="2208447"/>
            <a:ext cx="747226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8000"/>
            </a:lvl1pPr>
          </a:lstStyle>
          <a:p>
            <a:r>
              <a:rPr lang="en-US" smtClean="0"/>
              <a:t>11. </a:t>
            </a:r>
            <a:r>
              <a:rPr lang="ko-KR" altLang="en-US" dirty="0" err="1" smtClean="0"/>
              <a:t>재밌다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4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제목 7"/>
          <p:cNvSpPr txBox="1">
            <a:spLocks noGrp="1"/>
          </p:cNvSpPr>
          <p:nvPr>
            <p:ph type="ctrTitle"/>
          </p:nvPr>
        </p:nvSpPr>
        <p:spPr>
          <a:xfrm>
            <a:off x="174173" y="14975"/>
            <a:ext cx="8762935" cy="51231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Kaggle</a:t>
            </a:r>
            <a:r>
              <a:rPr lang="en-US" dirty="0" smtClean="0"/>
              <a:t> is my life~</a:t>
            </a:r>
            <a:endParaRPr dirty="0"/>
          </a:p>
        </p:txBody>
      </p:sp>
      <p:sp>
        <p:nvSpPr>
          <p:cNvPr id="30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308" name="직선 연결선 33"/>
          <p:cNvSpPr/>
          <p:nvPr/>
        </p:nvSpPr>
        <p:spPr>
          <a:xfrm>
            <a:off x="263609" y="567718"/>
            <a:ext cx="115824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텍스트 개체 틀 2"/>
          <p:cNvSpPr txBox="1"/>
          <p:nvPr/>
        </p:nvSpPr>
        <p:spPr>
          <a:xfrm>
            <a:off x="1372715" y="1320200"/>
            <a:ext cx="8982021" cy="1818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6000" dirty="0" smtClean="0"/>
              <a:t>저는</a:t>
            </a:r>
            <a:endParaRPr lang="en-US" altLang="ko-KR" sz="6000" dirty="0" smtClean="0"/>
          </a:p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6000" dirty="0" err="1" smtClean="0"/>
              <a:t>캐글이</a:t>
            </a:r>
            <a:r>
              <a:rPr lang="ko-KR" altLang="en-US" sz="6000" dirty="0" smtClean="0"/>
              <a:t> 취미입니다</a:t>
            </a:r>
            <a:r>
              <a:rPr lang="en-US" altLang="ko-KR" sz="6000" dirty="0" smtClean="0"/>
              <a:t>.</a:t>
            </a:r>
            <a:endParaRPr sz="6000" dirty="0"/>
          </a:p>
        </p:txBody>
      </p:sp>
      <p:sp>
        <p:nvSpPr>
          <p:cNvPr id="8" name="텍스트 개체 틀 2"/>
          <p:cNvSpPr txBox="1"/>
          <p:nvPr/>
        </p:nvSpPr>
        <p:spPr>
          <a:xfrm>
            <a:off x="1372715" y="3983861"/>
            <a:ext cx="898202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 defTabSz="914400">
              <a:lnSpc>
                <a:spcPct val="90000"/>
              </a:lnSpc>
              <a:spcBef>
                <a:spcPts val="500"/>
              </a:spcBef>
              <a:defRPr sz="7200"/>
            </a:pPr>
            <a:r>
              <a:rPr lang="ko-KR" altLang="en-US" sz="4000" dirty="0" err="1" smtClean="0"/>
              <a:t>재밌으니</a:t>
            </a:r>
            <a:r>
              <a:rPr lang="ko-KR" altLang="en-US" sz="4000" dirty="0" smtClean="0"/>
              <a:t> 노력하고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노력하니 성장하고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성장하니 소고기 먹고</a:t>
            </a:r>
            <a:r>
              <a:rPr lang="en-US" altLang="ko-KR" sz="4000" dirty="0" smtClean="0"/>
              <a:t>^^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9791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97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6765" y="1297174"/>
            <a:ext cx="9144000" cy="2387600"/>
          </a:xfrm>
        </p:spPr>
        <p:txBody>
          <a:bodyPr/>
          <a:lstStyle/>
          <a:p>
            <a:r>
              <a:rPr lang="ko-KR" altLang="en-US" b="1" dirty="0" err="1" smtClean="0"/>
              <a:t>캐글에서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메달 따는 왕도는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3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/>
          </p:nvPr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25</a:t>
            </a:r>
            <a:endParaRPr dirty="0"/>
          </a:p>
        </p:txBody>
      </p:sp>
      <p:grpSp>
        <p:nvGrpSpPr>
          <p:cNvPr id="18" name="그룹 17"/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3" name="모서리가 둥근 직사각형 2"/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데이터 수집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데이터 전처리</a:t>
              </a:r>
              <a:endParaRPr lang="ko-KR" altLang="en-US" sz="1600" dirty="0"/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 smtClean="0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 설정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/오른쪽 화살표 15"/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16"/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캐글에서</a:t>
            </a:r>
            <a:r>
              <a:rPr lang="ko-KR" altLang="en-US" b="1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않는 </a:t>
            </a:r>
            <a:r>
              <a:rPr lang="ko-KR" altLang="en-US" b="1" dirty="0" smtClean="0"/>
              <a:t>부분</a:t>
            </a:r>
            <a:endParaRPr lang="ko-KR" altLang="en-US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캐글에서</a:t>
            </a:r>
            <a:r>
              <a:rPr lang="ko-KR" altLang="en-US" dirty="0" smtClean="0"/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다루는</a:t>
            </a:r>
            <a:r>
              <a:rPr lang="ko-KR" altLang="en-US" dirty="0" smtClean="0"/>
              <a:t>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2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/>
          </p:nvPr>
        </p:nvGraphicFramePr>
        <p:xfrm>
          <a:off x="-1837691" y="157028"/>
          <a:ext cx="11615421" cy="6166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십자형 2"/>
          <p:cNvSpPr/>
          <p:nvPr/>
        </p:nvSpPr>
        <p:spPr>
          <a:xfrm rot="18900000">
            <a:off x="7550071" y="2563609"/>
            <a:ext cx="1353594" cy="1353594"/>
          </a:xfrm>
          <a:prstGeom prst="plus">
            <a:avLst>
              <a:gd name="adj" fmla="val 429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928" y="2778740"/>
            <a:ext cx="3310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/>
              <a:t>100,000</a:t>
            </a:r>
            <a:endParaRPr lang="ko-KR" altLang="en-US" sz="5400" dirty="0"/>
          </a:p>
        </p:txBody>
      </p:sp>
      <p:sp>
        <p:nvSpPr>
          <p:cNvPr id="2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29082</TotalTime>
  <Words>2160</Words>
  <Application>Microsoft Office PowerPoint</Application>
  <PresentationFormat>와이드스크린</PresentationFormat>
  <Paragraphs>632</Paragraphs>
  <Slides>103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맑은 고딕</vt:lpstr>
      <vt:lpstr>Arial</vt:lpstr>
      <vt:lpstr>Calibri</vt:lpstr>
      <vt:lpstr>Calibri Light</vt:lpstr>
      <vt:lpstr>Cambria Math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캐글 as a company</vt:lpstr>
      <vt:lpstr>캐글 as a community</vt:lpstr>
      <vt:lpstr>Competition - Data Race for 데이터 과학자!</vt:lpstr>
      <vt:lpstr>Dataset - Data Playground for 데이터 과학자!</vt:lpstr>
      <vt:lpstr>PowerPoint 프레젠테이션</vt:lpstr>
      <vt:lpstr>PowerPoint 프레젠테이션</vt:lpstr>
      <vt:lpstr>PowerPoint 프레젠테이션</vt:lpstr>
      <vt:lpstr>?????????????@?@?!??!!?!?!?!?!?!?!?!?!?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캐글의 위대한 유산 – 공유 정신 (kernels)</vt:lpstr>
      <vt:lpstr>캐글의 위대한 유산 – 공유 정신</vt:lpstr>
      <vt:lpstr>PowerPoint 프레젠테이션</vt:lpstr>
      <vt:lpstr>너무 많은 방법론이 존재한다. 혼자보다 여럿이 하면 좋다!</vt:lpstr>
      <vt:lpstr>너무 많은 방법론이 존재한다. 혼자보다 여럿이 하면 좋다!</vt:lpstr>
      <vt:lpstr>Feature engineering – Ratio features</vt:lpstr>
      <vt:lpstr>Feature engineering – Product features</vt:lpstr>
      <vt:lpstr>Feature engineering – Addition or Subtraction features</vt:lpstr>
      <vt:lpstr>Feature engineering – Aggregation features</vt:lpstr>
      <vt:lpstr>Feature engineering – Categorical features</vt:lpstr>
      <vt:lpstr>Feature engineering – Categorical features</vt:lpstr>
      <vt:lpstr>Feature engineering – Fill missing values and infinite values</vt:lpstr>
      <vt:lpstr>Training strategy – Ensemble is always answer</vt:lpstr>
      <vt:lpstr>Stacking and Averaging</vt:lpstr>
      <vt:lpstr>Stacking and Averaging</vt:lpstr>
      <vt:lpstr>Hyper parameter tuning</vt:lpstr>
      <vt:lpstr>Hyper parameter tuning</vt:lpstr>
      <vt:lpstr>정형 데이터에서 뉴럴넷 쓰는 여러 방법들</vt:lpstr>
      <vt:lpstr>너무 많은 방법론이 존재한다. 혼자보다 여럿이 하면 좋다!</vt:lpstr>
      <vt:lpstr>너무 많은 방법론이 존재한다. 혼자보다 여럿이 하면 좋다!</vt:lpstr>
      <vt:lpstr>상위권에 가기 위한 magic 이 무엇이었을까요?</vt:lpstr>
      <vt:lpstr>Keep going, you can find the magic!</vt:lpstr>
      <vt:lpstr>PowerPoint 프레젠테이션</vt:lpstr>
      <vt:lpstr>Natural language processing 의 강자는..?</vt:lpstr>
      <vt:lpstr>Natural language processing 의 강자는..?</vt:lpstr>
      <vt:lpstr>Error……………..</vt:lpstr>
      <vt:lpstr>Natural language processing 의 강자는..?</vt:lpstr>
      <vt:lpstr>Natural language processing 의 강자는..?</vt:lpstr>
      <vt:lpstr>Natural language processing 의 강자는..?</vt:lpstr>
      <vt:lpstr>Natural language processing 의 강자는..?</vt:lpstr>
      <vt:lpstr>Natural language processing 의 강자는..?</vt:lpstr>
      <vt:lpstr>Natural language processing 의 강자는..?</vt:lpstr>
      <vt:lpstr>Natural language processing 의 강자는..?</vt:lpstr>
      <vt:lpstr>PowerPoint 프레젠테이션</vt:lpstr>
      <vt:lpstr>고객의 대출상환 가능성 예측 몇 % 가능할까요?</vt:lpstr>
      <vt:lpstr>바다위 배를 segmenation 할 때 성능은 어느정도 나올까요?</vt:lpstr>
      <vt:lpstr>PowerPoint 프레젠테이션</vt:lpstr>
      <vt:lpstr>Dataset</vt:lpstr>
      <vt:lpstr>Dataset</vt:lpstr>
      <vt:lpstr>Dataset</vt:lpstr>
      <vt:lpstr>PowerPoint 프레젠테이션</vt:lpstr>
      <vt:lpstr>Dataset</vt:lpstr>
      <vt:lpstr>PowerPoint 프레젠테이션</vt:lpstr>
      <vt:lpstr>용돈 벌 곳이 어디 있나요…흑</vt:lpstr>
      <vt:lpstr>저도 용돈 벌고 싶어요 </vt:lpstr>
      <vt:lpstr>My prize is always what I have learned</vt:lpstr>
      <vt:lpstr>PowerPoint 프레젠테이션</vt:lpstr>
      <vt:lpstr>My prize is always what I have learned</vt:lpstr>
      <vt:lpstr>저 AI 할 줄 압니다.</vt:lpstr>
      <vt:lpstr>머신러닝은 잘 써야하는 도구입니다.</vt:lpstr>
      <vt:lpstr>PowerPoint 프레젠테이션</vt:lpstr>
      <vt:lpstr>개인적 측면 – 경험 실력 FOR 정형 데이터</vt:lpstr>
      <vt:lpstr>개인적 측면 – 경험 실력 FOR 정형 데이터</vt:lpstr>
      <vt:lpstr>개인적 측면 – 경험 실력 FOR 정형 데이터</vt:lpstr>
      <vt:lpstr>개인적 측면 – 경험 실력 FOR 딥러닝</vt:lpstr>
      <vt:lpstr>개인적 측면 – 경험 실력 FOR 딥러닝</vt:lpstr>
      <vt:lpstr>개인적 측면 – 경험 실력 FOR 딥러닝</vt:lpstr>
      <vt:lpstr>딥러닝 컴퍼티션 꿀팁 방출!!!!</vt:lpstr>
      <vt:lpstr>딥러닝 컴퍼티션 꿀팁 방출!!!!</vt:lpstr>
      <vt:lpstr>딥러닝 컴퍼티션 꿀팁 방출!!!!</vt:lpstr>
      <vt:lpstr>딥러닝 컴퍼티션 꿀팁 방출!!!!</vt:lpstr>
      <vt:lpstr>PowerPoint 프레젠테이션</vt:lpstr>
      <vt:lpstr>정말 정말 정말 정말 real 중요한 것!!</vt:lpstr>
      <vt:lpstr>정말 정말 정말 정말 real 중요한 것!!</vt:lpstr>
      <vt:lpstr>머신러닝 하기 위한 정말 핵심!!!</vt:lpstr>
      <vt:lpstr>머신러닝 하기 위한 정말 핵심!!!</vt:lpstr>
      <vt:lpstr>정말 정말 정말 정말 real 중요한 것!!</vt:lpstr>
      <vt:lpstr>머신러닝 하기 위한 정말 핵심!!!</vt:lpstr>
      <vt:lpstr>머신러닝 하기 위한 정말 핵심!!!</vt:lpstr>
      <vt:lpstr>분자는 어떻게 표현해야할까요?</vt:lpstr>
      <vt:lpstr>분자는 어떻게 표현해야 할까요?</vt:lpstr>
      <vt:lpstr>분자는 어떻게 표현해야 할까요?</vt:lpstr>
      <vt:lpstr>데이터 표현 방식이, 모델의 성능을 좌우한다</vt:lpstr>
      <vt:lpstr>PowerPoint 프레젠테이션</vt:lpstr>
      <vt:lpstr>Kaggle is my life~</vt:lpstr>
      <vt:lpstr>캐글에서 메달 따는 왕도는??</vt:lpstr>
      <vt:lpstr>PowerPoint 프레젠테이션</vt:lpstr>
      <vt:lpstr>PowerPoint 프레젠테이션</vt:lpstr>
      <vt:lpstr>PowerPoint 프레젠테이션</vt:lpstr>
      <vt:lpstr>몇가지 천기 누설!!!!</vt:lpstr>
      <vt:lpstr>PowerPoint 프레젠테이션</vt:lpstr>
      <vt:lpstr>들어주셔서 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Efficient Ab Initio Method to Characterize Porous Materials</dc:title>
  <dc:creator>user</dc:creator>
  <cp:lastModifiedBy>이 유한</cp:lastModifiedBy>
  <cp:revision>1675</cp:revision>
  <cp:lastPrinted>2019-03-21T12:31:17Z</cp:lastPrinted>
  <dcterms:created xsi:type="dcterms:W3CDTF">2015-10-17T05:52:49Z</dcterms:created>
  <dcterms:modified xsi:type="dcterms:W3CDTF">2019-07-03T07:05:42Z</dcterms:modified>
</cp:coreProperties>
</file>